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60" r:id="rId5"/>
    <p:sldId id="262" r:id="rId6"/>
    <p:sldId id="287" r:id="rId7"/>
    <p:sldId id="289" r:id="rId8"/>
    <p:sldId id="290" r:id="rId9"/>
    <p:sldId id="291" r:id="rId10"/>
    <p:sldId id="265" r:id="rId11"/>
    <p:sldId id="292" r:id="rId12"/>
    <p:sldId id="293" r:id="rId13"/>
    <p:sldId id="294" r:id="rId14"/>
    <p:sldId id="295"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lacial Indifference" panose="020B0604020202020204" charset="0"/>
      <p:regular r:id="rId36"/>
    </p:embeddedFont>
    <p:embeddedFont>
      <p:font typeface="Glacial Indifference Bold" panose="020B0604020202020204" charset="0"/>
      <p:regular r:id="rId37"/>
    </p:embeddedFont>
    <p:embeddedFont>
      <p:font typeface="Roboto" panose="02000000000000000000" pitchFamily="2"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202" autoAdjust="0"/>
  </p:normalViewPr>
  <p:slideViewPr>
    <p:cSldViewPr>
      <p:cViewPr varScale="1">
        <p:scale>
          <a:sx n="36" d="100"/>
          <a:sy n="36" d="100"/>
        </p:scale>
        <p:origin x="11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lacial Indifference"/>
              </a:rPr>
              <a:t>Dans </a:t>
            </a:r>
            <a:r>
              <a:rPr lang="en-US" sz="1200" dirty="0" err="1">
                <a:solidFill>
                  <a:srgbClr val="000000"/>
                </a:solidFill>
                <a:latin typeface="Glacial Indifference"/>
              </a:rPr>
              <a:t>cette</a:t>
            </a:r>
            <a:r>
              <a:rPr lang="en-US" sz="1200" dirty="0">
                <a:solidFill>
                  <a:srgbClr val="000000"/>
                </a:solidFill>
                <a:latin typeface="Glacial Indifference"/>
              </a:rPr>
              <a:t> perspective, la conception d'un </a:t>
            </a:r>
            <a:r>
              <a:rPr lang="en-US" sz="1200" dirty="0" err="1">
                <a:solidFill>
                  <a:srgbClr val="000000"/>
                </a:solidFill>
                <a:latin typeface="Glacial Indifference"/>
              </a:rPr>
              <a:t>modèle</a:t>
            </a:r>
            <a:r>
              <a:rPr lang="en-US" sz="1200" dirty="0">
                <a:solidFill>
                  <a:srgbClr val="000000"/>
                </a:solidFill>
                <a:latin typeface="Glacial Indifference"/>
              </a:rPr>
              <a:t> de Data Warehouse </a:t>
            </a:r>
            <a:r>
              <a:rPr lang="en-US" sz="1200" dirty="0" err="1">
                <a:solidFill>
                  <a:srgbClr val="000000"/>
                </a:solidFill>
                <a:latin typeface="Glacial Indifference"/>
              </a:rPr>
              <a:t>prend</a:t>
            </a:r>
            <a:r>
              <a:rPr lang="en-US" sz="1200" dirty="0">
                <a:solidFill>
                  <a:srgbClr val="000000"/>
                </a:solidFill>
                <a:latin typeface="Glacial Indifference"/>
              </a:rPr>
              <a:t> </a:t>
            </a:r>
            <a:r>
              <a:rPr lang="en-US" sz="1200" dirty="0" err="1">
                <a:solidFill>
                  <a:srgbClr val="000000"/>
                </a:solidFill>
                <a:latin typeface="Glacial Indifference"/>
              </a:rPr>
              <a:t>une</a:t>
            </a:r>
            <a:r>
              <a:rPr lang="en-US" sz="1200" dirty="0">
                <a:solidFill>
                  <a:srgbClr val="000000"/>
                </a:solidFill>
                <a:latin typeface="Glacial Indifference"/>
              </a:rPr>
              <a:t> importance </a:t>
            </a:r>
            <a:r>
              <a:rPr lang="en-US" sz="1200" dirty="0" err="1">
                <a:solidFill>
                  <a:srgbClr val="000000"/>
                </a:solidFill>
                <a:latin typeface="Glacial Indifference"/>
              </a:rPr>
              <a:t>particulière</a:t>
            </a:r>
            <a:r>
              <a:rPr lang="en-US" sz="1200" dirty="0">
                <a:solidFill>
                  <a:srgbClr val="000000"/>
                </a:solidFill>
                <a:latin typeface="Glacial Indifference"/>
              </a:rPr>
              <a:t>, </a:t>
            </a:r>
            <a:r>
              <a:rPr lang="en-US" sz="1200" dirty="0" err="1">
                <a:solidFill>
                  <a:srgbClr val="000000"/>
                </a:solidFill>
                <a:latin typeface="Glacial Indifference"/>
              </a:rPr>
              <a:t>afin</a:t>
            </a:r>
            <a:r>
              <a:rPr lang="en-US" sz="1200" dirty="0">
                <a:solidFill>
                  <a:srgbClr val="000000"/>
                </a:solidFill>
                <a:latin typeface="Glacial Indifference"/>
              </a:rPr>
              <a:t> </a:t>
            </a:r>
            <a:r>
              <a:rPr lang="en-US" sz="1200" dirty="0" err="1">
                <a:solidFill>
                  <a:srgbClr val="000000"/>
                </a:solidFill>
                <a:latin typeface="Glacial Indifference"/>
              </a:rPr>
              <a:t>d'optimiser</a:t>
            </a:r>
            <a:r>
              <a:rPr lang="en-US" sz="1200" dirty="0">
                <a:solidFill>
                  <a:srgbClr val="000000"/>
                </a:solidFill>
                <a:latin typeface="Glacial Indifference"/>
              </a:rPr>
              <a:t> les </a:t>
            </a:r>
            <a:r>
              <a:rPr lang="en-US" sz="1200" dirty="0" err="1">
                <a:solidFill>
                  <a:srgbClr val="000000"/>
                </a:solidFill>
                <a:latin typeface="Glacial Indifference"/>
              </a:rPr>
              <a:t>opérations</a:t>
            </a:r>
            <a:r>
              <a:rPr lang="en-US" sz="1200" dirty="0">
                <a:solidFill>
                  <a:srgbClr val="000000"/>
                </a:solidFill>
                <a:latin typeface="Glacial Indifference"/>
              </a:rPr>
              <a:t> dans </a:t>
            </a:r>
            <a:r>
              <a:rPr lang="en-US" sz="1200" dirty="0" err="1">
                <a:solidFill>
                  <a:srgbClr val="000000"/>
                </a:solidFill>
                <a:latin typeface="Glacial Indifference"/>
              </a:rPr>
              <a:t>ce</a:t>
            </a:r>
            <a:r>
              <a:rPr lang="en-US" sz="1200" dirty="0">
                <a:solidFill>
                  <a:srgbClr val="000000"/>
                </a:solidFill>
                <a:latin typeface="Glacial Indifference"/>
              </a:rPr>
              <a:t> </a:t>
            </a:r>
            <a:r>
              <a:rPr lang="en-US" sz="1200" dirty="0" err="1">
                <a:solidFill>
                  <a:srgbClr val="000000"/>
                </a:solidFill>
                <a:latin typeface="Glacial Indifference"/>
              </a:rPr>
              <a:t>domaine</a:t>
            </a:r>
            <a:r>
              <a:rPr lang="en-US" sz="1200" dirty="0">
                <a:solidFill>
                  <a:srgbClr val="000000"/>
                </a:solidFill>
                <a:latin typeface="Glacial Indifference"/>
              </a:rPr>
              <a:t> </a:t>
            </a:r>
            <a:r>
              <a:rPr lang="en-US" sz="1200" dirty="0" err="1">
                <a:solidFill>
                  <a:srgbClr val="000000"/>
                </a:solidFill>
                <a:latin typeface="Glacial Indifference"/>
              </a:rPr>
              <a:t>dynamique</a:t>
            </a:r>
            <a:r>
              <a:rPr lang="en-US" sz="1200" dirty="0">
                <a:solidFill>
                  <a:srgbClr val="000000"/>
                </a:solidFill>
                <a:latin typeface="Glacial Indifference"/>
              </a:rPr>
              <a:t>.</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47654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dirty="0">
                <a:solidFill>
                  <a:srgbClr val="000000"/>
                </a:solidFill>
                <a:latin typeface="Glacial Indifference"/>
              </a:rPr>
              <a:t>Par </a:t>
            </a:r>
            <a:r>
              <a:rPr lang="en-US" sz="1200" dirty="0" err="1">
                <a:solidFill>
                  <a:srgbClr val="000000"/>
                </a:solidFill>
                <a:latin typeface="Glacial Indifference"/>
              </a:rPr>
              <a:t>exemple</a:t>
            </a:r>
            <a:r>
              <a:rPr lang="en-US" sz="1200" dirty="0">
                <a:solidFill>
                  <a:srgbClr val="000000"/>
                </a:solidFill>
                <a:latin typeface="Glacial Indifference"/>
              </a:rPr>
              <a:t>, les dimensions </a:t>
            </a:r>
            <a:r>
              <a:rPr lang="en-US" sz="1200" dirty="0" err="1">
                <a:solidFill>
                  <a:srgbClr val="000000"/>
                </a:solidFill>
                <a:latin typeface="Glacial Indifference"/>
              </a:rPr>
              <a:t>temporelle</a:t>
            </a:r>
            <a:r>
              <a:rPr lang="en-US" sz="1200" dirty="0">
                <a:solidFill>
                  <a:srgbClr val="000000"/>
                </a:solidFill>
                <a:latin typeface="Glacial Indifference"/>
              </a:rPr>
              <a:t> </a:t>
            </a:r>
            <a:r>
              <a:rPr lang="en-US" sz="1200" dirty="0" err="1">
                <a:solidFill>
                  <a:srgbClr val="000000"/>
                </a:solidFill>
                <a:latin typeface="Glacial Indifference"/>
              </a:rPr>
              <a:t>peuvent</a:t>
            </a:r>
            <a:r>
              <a:rPr lang="en-US" sz="1200" dirty="0">
                <a:solidFill>
                  <a:srgbClr val="000000"/>
                </a:solidFill>
                <a:latin typeface="Glacial Indifference"/>
              </a:rPr>
              <a:t> </a:t>
            </a:r>
            <a:r>
              <a:rPr lang="en-US" sz="1200" dirty="0" err="1">
                <a:solidFill>
                  <a:srgbClr val="000000"/>
                </a:solidFill>
                <a:latin typeface="Glacial Indifference"/>
              </a:rPr>
              <a:t>être</a:t>
            </a:r>
            <a:r>
              <a:rPr lang="en-US" sz="1200" dirty="0">
                <a:solidFill>
                  <a:srgbClr val="000000"/>
                </a:solidFill>
                <a:latin typeface="Glacial Indifference"/>
              </a:rPr>
              <a:t> </a:t>
            </a:r>
            <a:r>
              <a:rPr lang="en-US" sz="1200" dirty="0" err="1">
                <a:solidFill>
                  <a:srgbClr val="000000"/>
                </a:solidFill>
                <a:latin typeface="Glacial Indifference"/>
              </a:rPr>
              <a:t>utilisées</a:t>
            </a:r>
            <a:r>
              <a:rPr lang="en-US" sz="1200" dirty="0">
                <a:solidFill>
                  <a:srgbClr val="000000"/>
                </a:solidFill>
                <a:latin typeface="Glacial Indifference"/>
              </a:rPr>
              <a:t> pour </a:t>
            </a:r>
            <a:r>
              <a:rPr lang="en-US" sz="1200" dirty="0" err="1">
                <a:solidFill>
                  <a:srgbClr val="000000"/>
                </a:solidFill>
                <a:latin typeface="Glacial Indifference"/>
              </a:rPr>
              <a:t>analyser</a:t>
            </a:r>
            <a:r>
              <a:rPr lang="en-US" sz="1200" dirty="0">
                <a:solidFill>
                  <a:srgbClr val="000000"/>
                </a:solidFill>
                <a:latin typeface="Glacial Indifference"/>
              </a:rPr>
              <a:t> les </a:t>
            </a:r>
            <a:r>
              <a:rPr lang="en-US" sz="1200" dirty="0" err="1">
                <a:solidFill>
                  <a:srgbClr val="000000"/>
                </a:solidFill>
                <a:latin typeface="Glacial Indifference"/>
              </a:rPr>
              <a:t>départs</a:t>
            </a:r>
            <a:r>
              <a:rPr lang="en-US" sz="1200" dirty="0">
                <a:solidFill>
                  <a:srgbClr val="000000"/>
                </a:solidFill>
                <a:latin typeface="Glacial Indifference"/>
              </a:rPr>
              <a:t> et les </a:t>
            </a:r>
            <a:r>
              <a:rPr lang="en-US" sz="1200" dirty="0" err="1">
                <a:solidFill>
                  <a:srgbClr val="000000"/>
                </a:solidFill>
                <a:latin typeface="Glacial Indifference"/>
              </a:rPr>
              <a:t>arrivées</a:t>
            </a:r>
            <a:r>
              <a:rPr lang="en-US" sz="1200" dirty="0">
                <a:solidFill>
                  <a:srgbClr val="000000"/>
                </a:solidFill>
                <a:latin typeface="Glacial Indifference"/>
              </a:rPr>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1.Simplicité Analytique : Permet des analyses plus directes en regroupant des dimensions liées.</a:t>
            </a:r>
          </a:p>
          <a:p>
            <a:r>
              <a:rPr lang="en-US"/>
              <a:t>2.Réduction de la Complexité : Diminue le nombre de tables, simplifiant ainsi la structure globale. </a:t>
            </a:r>
          </a:p>
          <a:p>
            <a:endParaRPr lang="en-US"/>
          </a:p>
          <a:p>
            <a:r>
              <a:rPr lang="en-US"/>
              <a:t>3.Perte de Détails : La combinaison peut masquer certains détails spécifiques aux dimensions individuelles.</a:t>
            </a:r>
          </a:p>
          <a:p>
            <a:r>
              <a:rPr lang="en-US"/>
              <a:t>4.Rigidité : Moins flexible pour des analyses spécifiques à une dimension.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Cette solution offre une flexibilité significative pour répondre aux besoins d'analyse spécifiques du secteur du transport aérien, tout en assurant une structure globale claire, cohérente et performante.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Glacial Indifference"/>
              </a:rPr>
              <a:t>L’objectif principal est de concevoir un modèle de Data Warehouse (DW) robuste pour répondre aux question du besoins du transport aérien suivant : </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25953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b="0" i="0" dirty="0">
                <a:solidFill>
                  <a:srgbClr val="202124"/>
                </a:solidFill>
                <a:effectLst/>
                <a:latin typeface="Roboto" panose="02000000000000000000" pitchFamily="2" charset="0"/>
              </a:rPr>
              <a:t>Par exemple un vol de San Francisco à Denver sans escale intermédiaire vol direct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Par </a:t>
            </a:r>
            <a:r>
              <a:rPr lang="en-US" dirty="0" err="1"/>
              <a:t>exemple</a:t>
            </a:r>
            <a:r>
              <a:rPr lang="en-US" dirty="0"/>
              <a:t>, un vol de San Francisco à Minneapolis avec </a:t>
            </a:r>
            <a:r>
              <a:rPr lang="en-US" dirty="0" err="1"/>
              <a:t>une</a:t>
            </a:r>
            <a:r>
              <a:rPr lang="en-US" dirty="0"/>
              <a:t> </a:t>
            </a:r>
            <a:r>
              <a:rPr lang="en-US" dirty="0" err="1"/>
              <a:t>escale</a:t>
            </a:r>
            <a:r>
              <a:rPr lang="en-US" dirty="0"/>
              <a:t> à Denver sans </a:t>
            </a:r>
            <a:r>
              <a:rPr lang="en-US" dirty="0" err="1"/>
              <a:t>changement</a:t>
            </a:r>
            <a:r>
              <a:rPr lang="en-US" dirty="0"/>
              <a:t> </a:t>
            </a:r>
            <a:r>
              <a:rPr lang="en-US" dirty="0" err="1"/>
              <a:t>d’avion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94010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Par </a:t>
            </a:r>
            <a:r>
              <a:rPr lang="en-US" dirty="0" err="1"/>
              <a:t>exemple</a:t>
            </a:r>
            <a:r>
              <a:rPr lang="en-US" dirty="0"/>
              <a:t>, un vol de San Francisco à Minneapolis avec </a:t>
            </a:r>
            <a:r>
              <a:rPr lang="fr-FR" noProof="0" dirty="0"/>
              <a:t>une escale </a:t>
            </a:r>
            <a:r>
              <a:rPr lang="en-US" dirty="0"/>
              <a:t>à Denver avec </a:t>
            </a:r>
            <a:r>
              <a:rPr lang="en-US" dirty="0" err="1"/>
              <a:t>changement</a:t>
            </a:r>
            <a:r>
              <a:rPr lang="en-US" dirty="0"/>
              <a:t> </a:t>
            </a:r>
            <a:r>
              <a:rPr lang="en-US" dirty="0" err="1"/>
              <a:t>d’avion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46858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Par exemple Parcours complet qui commence de </a:t>
            </a:r>
            <a:r>
              <a:rPr lang="en-US" sz="1200" dirty="0">
                <a:solidFill>
                  <a:srgbClr val="000000"/>
                </a:solidFill>
                <a:latin typeface="Glacial Indifference"/>
              </a:rPr>
              <a:t>San Francisco </a:t>
            </a:r>
            <a:r>
              <a:rPr lang="fr-FR" dirty="0"/>
              <a:t>et se termine au même aéroport.</a:t>
            </a:r>
            <a:endParaRPr lang="fr-MA"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77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AutoNum type="arabicPeriod"/>
            </a:pPr>
            <a:r>
              <a:rPr lang="en-US" dirty="0"/>
              <a:t>Alors pour </a:t>
            </a:r>
            <a:r>
              <a:rPr lang="en-US" dirty="0" err="1"/>
              <a:t>l’</a:t>
            </a:r>
            <a:r>
              <a:rPr lang="en-US" sz="1200" dirty="0" err="1">
                <a:solidFill>
                  <a:srgbClr val="000000"/>
                </a:solidFill>
                <a:latin typeface="Glacial Indifference"/>
              </a:rPr>
              <a:t>entrepôt</a:t>
            </a:r>
            <a:r>
              <a:rPr lang="en-US" sz="1200" dirty="0">
                <a:solidFill>
                  <a:srgbClr val="000000"/>
                </a:solidFill>
                <a:latin typeface="Glacial Indifference"/>
              </a:rPr>
              <a:t> de données le group marketing </a:t>
            </a:r>
            <a:r>
              <a:rPr lang="en-US" sz="1200" dirty="0" err="1">
                <a:solidFill>
                  <a:srgbClr val="000000"/>
                </a:solidFill>
                <a:latin typeface="Glacial Indifference"/>
              </a:rPr>
              <a:t>ils</a:t>
            </a:r>
            <a:r>
              <a:rPr lang="en-US" sz="1200" dirty="0">
                <a:solidFill>
                  <a:srgbClr val="000000"/>
                </a:solidFill>
                <a:latin typeface="Glacial Indifference"/>
              </a:rPr>
              <a:t> </a:t>
            </a:r>
            <a:r>
              <a:rPr lang="en-US" sz="1200" dirty="0" err="1">
                <a:solidFill>
                  <a:srgbClr val="000000"/>
                </a:solidFill>
                <a:latin typeface="Glacial Indifference"/>
              </a:rPr>
              <a:t>ont</a:t>
            </a:r>
            <a:r>
              <a:rPr lang="en-US" sz="1200" dirty="0">
                <a:solidFill>
                  <a:srgbClr val="000000"/>
                </a:solidFill>
                <a:latin typeface="Glacial Indifference"/>
              </a:rPr>
              <a:t>  </a:t>
            </a:r>
            <a:r>
              <a:rPr lang="en-US" sz="1200" dirty="0" err="1">
                <a:solidFill>
                  <a:srgbClr val="000000"/>
                </a:solidFill>
                <a:latin typeface="Glacial Indifference"/>
              </a:rPr>
              <a:t>choisi</a:t>
            </a:r>
            <a:r>
              <a:rPr lang="en-US" sz="1200" dirty="0">
                <a:solidFill>
                  <a:srgbClr val="000000"/>
                </a:solidFill>
                <a:latin typeface="Glacial Indifference"/>
              </a:rPr>
              <a:t> de commencer au </a:t>
            </a:r>
            <a:r>
              <a:rPr lang="en-US" sz="1200" dirty="0" err="1">
                <a:solidFill>
                  <a:srgbClr val="000000"/>
                </a:solidFill>
                <a:latin typeface="Glacial Indifference"/>
              </a:rPr>
              <a:t>niveau</a:t>
            </a:r>
            <a:r>
              <a:rPr lang="en-US" sz="1200" dirty="0">
                <a:solidFill>
                  <a:srgbClr val="000000"/>
                </a:solidFill>
                <a:latin typeface="Glacial Indifference"/>
              </a:rPr>
              <a:t> de segment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85732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4.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4.png"/><Relationship Id="rId10" Type="http://schemas.openxmlformats.org/officeDocument/2006/relationships/image" Target="../media/image31.svg"/><Relationship Id="rId4" Type="http://schemas.openxmlformats.org/officeDocument/2006/relationships/image" Target="../media/image26.jpe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4.png"/><Relationship Id="rId10" Type="http://schemas.openxmlformats.org/officeDocument/2006/relationships/image" Target="../media/image31.svg"/><Relationship Id="rId4" Type="http://schemas.openxmlformats.org/officeDocument/2006/relationships/image" Target="../media/image26.jpe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jpe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9364" y="1585749"/>
            <a:ext cx="2116338" cy="21163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42120">
            <a:off x="10049315" y="5200987"/>
            <a:ext cx="3863408" cy="3863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62316" y="4698023"/>
            <a:ext cx="11425684" cy="2182206"/>
          </a:xfrm>
          <a:prstGeom prst="rect">
            <a:avLst/>
          </a:prstGeom>
        </p:spPr>
        <p:txBody>
          <a:bodyPr lIns="0" tIns="0" rIns="0" bIns="0" rtlCol="0" anchor="t">
            <a:spAutoFit/>
          </a:bodyPr>
          <a:lstStyle/>
          <a:p>
            <a:pPr>
              <a:lnSpc>
                <a:spcPts val="17795"/>
              </a:lnSpc>
            </a:pPr>
            <a:r>
              <a:rPr lang="en-US" sz="12711">
                <a:solidFill>
                  <a:srgbClr val="000000"/>
                </a:solidFill>
                <a:latin typeface="Glacial Indifference Bold"/>
              </a:rPr>
              <a:t>Transportation</a:t>
            </a:r>
          </a:p>
        </p:txBody>
      </p:sp>
      <p:sp>
        <p:nvSpPr>
          <p:cNvPr id="9" name="TextBox 9"/>
          <p:cNvSpPr txBox="1"/>
          <p:nvPr/>
        </p:nvSpPr>
        <p:spPr>
          <a:xfrm>
            <a:off x="1313728" y="2810839"/>
            <a:ext cx="7110648" cy="2779128"/>
          </a:xfrm>
          <a:prstGeom prst="rect">
            <a:avLst/>
          </a:prstGeom>
        </p:spPr>
        <p:txBody>
          <a:bodyPr lIns="0" tIns="0" rIns="0" bIns="0" rtlCol="0" anchor="t">
            <a:spAutoFit/>
          </a:bodyPr>
          <a:lstStyle/>
          <a:p>
            <a:pPr algn="r">
              <a:lnSpc>
                <a:spcPts val="22694"/>
              </a:lnSpc>
            </a:pPr>
            <a:r>
              <a:rPr lang="en-US" sz="16210">
                <a:solidFill>
                  <a:srgbClr val="000000"/>
                </a:solidFill>
                <a:latin typeface="Glacial Indifference"/>
              </a:rPr>
              <a:t>Chp.12</a:t>
            </a:r>
          </a:p>
        </p:txBody>
      </p:sp>
      <p:sp>
        <p:nvSpPr>
          <p:cNvPr id="10" name="Freeform 10"/>
          <p:cNvSpPr/>
          <p:nvPr/>
        </p:nvSpPr>
        <p:spPr>
          <a:xfrm>
            <a:off x="3644658" y="363782"/>
            <a:ext cx="9559437" cy="9559437"/>
          </a:xfrm>
          <a:custGeom>
            <a:avLst/>
            <a:gdLst/>
            <a:ahLst/>
            <a:cxnLst/>
            <a:rect l="l" t="t" r="r" b="b"/>
            <a:pathLst>
              <a:path w="9559437" h="9559437">
                <a:moveTo>
                  <a:pt x="0" y="0"/>
                </a:moveTo>
                <a:lnTo>
                  <a:pt x="9559437" y="0"/>
                </a:lnTo>
                <a:lnTo>
                  <a:pt x="9559437" y="9559436"/>
                </a:lnTo>
                <a:lnTo>
                  <a:pt x="0" y="9559436"/>
                </a:lnTo>
                <a:lnTo>
                  <a:pt x="0" y="0"/>
                </a:lnTo>
                <a:close/>
              </a:path>
            </a:pathLst>
          </a:custGeom>
          <a:blipFill>
            <a:blip r:embed="rId2">
              <a:alphaModFix amt="18000"/>
            </a:blip>
            <a:stretch>
              <a:fillRect/>
            </a:stretch>
          </a:blipFill>
        </p:spPr>
        <p:txBody>
          <a:bodyPr/>
          <a:lstStyle/>
          <a:p>
            <a:endParaRPr lang="fr-FR"/>
          </a:p>
        </p:txBody>
      </p:sp>
      <p:sp>
        <p:nvSpPr>
          <p:cNvPr id="11" name="Freeform 11"/>
          <p:cNvSpPr/>
          <p:nvPr/>
        </p:nvSpPr>
        <p:spPr>
          <a:xfrm>
            <a:off x="4470888" y="1028700"/>
            <a:ext cx="8536520" cy="8536520"/>
          </a:xfrm>
          <a:custGeom>
            <a:avLst/>
            <a:gdLst/>
            <a:ahLst/>
            <a:cxnLst/>
            <a:rect l="l" t="t" r="r" b="b"/>
            <a:pathLst>
              <a:path w="8536520" h="8536520">
                <a:moveTo>
                  <a:pt x="0" y="0"/>
                </a:moveTo>
                <a:lnTo>
                  <a:pt x="8536520" y="0"/>
                </a:lnTo>
                <a:lnTo>
                  <a:pt x="8536520" y="8536520"/>
                </a:lnTo>
                <a:lnTo>
                  <a:pt x="0" y="8536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2" name="Freeform 12"/>
          <p:cNvSpPr/>
          <p:nvPr/>
        </p:nvSpPr>
        <p:spPr>
          <a:xfrm rot="9030271">
            <a:off x="3831981" y="677413"/>
            <a:ext cx="8536520" cy="8536520"/>
          </a:xfrm>
          <a:custGeom>
            <a:avLst/>
            <a:gdLst/>
            <a:ahLst/>
            <a:cxnLst/>
            <a:rect l="l" t="t" r="r" b="b"/>
            <a:pathLst>
              <a:path w="8536520" h="8536520">
                <a:moveTo>
                  <a:pt x="0" y="0"/>
                </a:moveTo>
                <a:lnTo>
                  <a:pt x="8536519" y="0"/>
                </a:lnTo>
                <a:lnTo>
                  <a:pt x="8536519" y="8536520"/>
                </a:lnTo>
                <a:lnTo>
                  <a:pt x="0" y="8536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3" name="Group 13"/>
          <p:cNvGrpSpPr/>
          <p:nvPr/>
        </p:nvGrpSpPr>
        <p:grpSpPr>
          <a:xfrm>
            <a:off x="16248675" y="283058"/>
            <a:ext cx="1582703" cy="896580"/>
            <a:chOff x="0" y="0"/>
            <a:chExt cx="2110271" cy="1195440"/>
          </a:xfrm>
        </p:grpSpPr>
        <p:grpSp>
          <p:nvGrpSpPr>
            <p:cNvPr id="14" name="Group 14"/>
            <p:cNvGrpSpPr/>
            <p:nvPr/>
          </p:nvGrpSpPr>
          <p:grpSpPr>
            <a:xfrm>
              <a:off x="0" y="0"/>
              <a:ext cx="2110271" cy="1195440"/>
              <a:chOff x="0" y="0"/>
              <a:chExt cx="717405" cy="406400"/>
            </a:xfrm>
          </p:grpSpPr>
          <p:sp>
            <p:nvSpPr>
              <p:cNvPr id="15" name="Freeform 15"/>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16" name="TextBox 16"/>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16012" y="339840"/>
              <a:ext cx="1088677" cy="515761"/>
            </a:xfrm>
            <a:custGeom>
              <a:avLst/>
              <a:gdLst/>
              <a:ahLst/>
              <a:cxnLst/>
              <a:rect l="l" t="t" r="r" b="b"/>
              <a:pathLst>
                <a:path w="1088677" h="515761">
                  <a:moveTo>
                    <a:pt x="0" y="0"/>
                  </a:moveTo>
                  <a:lnTo>
                    <a:pt x="1088677" y="0"/>
                  </a:lnTo>
                  <a:lnTo>
                    <a:pt x="1088677" y="515760"/>
                  </a:lnTo>
                  <a:lnTo>
                    <a:pt x="0" y="515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sp>
        <p:nvSpPr>
          <p:cNvPr id="18" name="TextBox 18"/>
          <p:cNvSpPr txBox="1"/>
          <p:nvPr/>
        </p:nvSpPr>
        <p:spPr>
          <a:xfrm>
            <a:off x="800100" y="348271"/>
            <a:ext cx="2010131"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2023</a:t>
            </a:r>
          </a:p>
        </p:txBody>
      </p:sp>
      <p:sp>
        <p:nvSpPr>
          <p:cNvPr id="19" name="TextBox 19"/>
          <p:cNvSpPr txBox="1"/>
          <p:nvPr/>
        </p:nvSpPr>
        <p:spPr>
          <a:xfrm>
            <a:off x="1313728" y="8353200"/>
            <a:ext cx="3820968" cy="1716721"/>
          </a:xfrm>
          <a:prstGeom prst="rect">
            <a:avLst/>
          </a:prstGeom>
        </p:spPr>
        <p:txBody>
          <a:bodyPr lIns="0" tIns="0" rIns="0" bIns="0" rtlCol="0" anchor="t">
            <a:spAutoFit/>
          </a:bodyPr>
          <a:lstStyle/>
          <a:p>
            <a:pPr algn="ctr">
              <a:lnSpc>
                <a:spcPts val="4609"/>
              </a:lnSpc>
            </a:pPr>
            <a:r>
              <a:rPr lang="en-US" sz="3600" b="1" dirty="0" err="1">
                <a:solidFill>
                  <a:srgbClr val="000000"/>
                </a:solidFill>
                <a:latin typeface="Glacial Indifference"/>
              </a:rPr>
              <a:t>Présenter</a:t>
            </a:r>
            <a:r>
              <a:rPr lang="en-US" sz="3600" b="1" dirty="0">
                <a:solidFill>
                  <a:srgbClr val="000000"/>
                </a:solidFill>
                <a:latin typeface="Glacial Indifference"/>
              </a:rPr>
              <a:t> Par :</a:t>
            </a:r>
          </a:p>
          <a:p>
            <a:pPr algn="ctr">
              <a:lnSpc>
                <a:spcPts val="4609"/>
              </a:lnSpc>
            </a:pPr>
            <a:r>
              <a:rPr lang="en-US" sz="3292" dirty="0">
                <a:solidFill>
                  <a:srgbClr val="000000"/>
                </a:solidFill>
                <a:latin typeface="Glacial Indifference"/>
              </a:rPr>
              <a:t>RAHHAB  ATMANE</a:t>
            </a:r>
          </a:p>
          <a:p>
            <a:pPr algn="ctr">
              <a:lnSpc>
                <a:spcPts val="4609"/>
              </a:lnSpc>
            </a:pPr>
            <a:r>
              <a:rPr lang="en-US" sz="3292" dirty="0">
                <a:solidFill>
                  <a:srgbClr val="000000"/>
                </a:solidFill>
                <a:latin typeface="Glacial Indifference"/>
              </a:rPr>
              <a:t>LFAYACH LATIFA</a:t>
            </a:r>
          </a:p>
        </p:txBody>
      </p:sp>
      <p:sp>
        <p:nvSpPr>
          <p:cNvPr id="20" name="AutoShape 20"/>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21" name="TextBox 21"/>
          <p:cNvSpPr txBox="1"/>
          <p:nvPr/>
        </p:nvSpPr>
        <p:spPr>
          <a:xfrm>
            <a:off x="13476253" y="8778059"/>
            <a:ext cx="4597433" cy="1145159"/>
          </a:xfrm>
          <a:prstGeom prst="rect">
            <a:avLst/>
          </a:prstGeom>
        </p:spPr>
        <p:txBody>
          <a:bodyPr lIns="0" tIns="0" rIns="0" bIns="0" rtlCol="0" anchor="t">
            <a:spAutoFit/>
          </a:bodyPr>
          <a:lstStyle/>
          <a:p>
            <a:pPr algn="ctr">
              <a:lnSpc>
                <a:spcPts val="4606"/>
              </a:lnSpc>
            </a:pPr>
            <a:r>
              <a:rPr lang="en-US" sz="3600" b="1" dirty="0" err="1">
                <a:solidFill>
                  <a:srgbClr val="000000"/>
                </a:solidFill>
                <a:latin typeface="Glacial Indifference"/>
              </a:rPr>
              <a:t>Encadrer</a:t>
            </a:r>
            <a:r>
              <a:rPr lang="en-US" sz="3600" b="1" dirty="0">
                <a:solidFill>
                  <a:srgbClr val="000000"/>
                </a:solidFill>
                <a:latin typeface="Glacial Indifference"/>
              </a:rPr>
              <a:t> par :</a:t>
            </a:r>
          </a:p>
          <a:p>
            <a:pPr algn="ctr">
              <a:lnSpc>
                <a:spcPts val="4606"/>
              </a:lnSpc>
            </a:pPr>
            <a:r>
              <a:rPr lang="fr-FR" sz="3600" b="0" i="0" dirty="0" err="1">
                <a:solidFill>
                  <a:srgbClr val="000000"/>
                </a:solidFill>
                <a:effectLst/>
              </a:rPr>
              <a:t>Mr.NASRI</a:t>
            </a:r>
            <a:r>
              <a:rPr lang="fr-FR" sz="3600" b="0" i="0" dirty="0">
                <a:solidFill>
                  <a:srgbClr val="000000"/>
                </a:solidFill>
                <a:effectLst/>
              </a:rPr>
              <a:t> MOHAMED</a:t>
            </a:r>
            <a:endParaRPr lang="en-US" sz="3290" dirty="0">
              <a:solidFill>
                <a:srgbClr val="000000"/>
              </a:solidFill>
              <a:latin typeface="Glacial Indifferen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Freeform 3"/>
          <p:cNvSpPr/>
          <p:nvPr/>
        </p:nvSpPr>
        <p:spPr>
          <a:xfrm>
            <a:off x="9581751" y="584522"/>
            <a:ext cx="10086098" cy="9258300"/>
          </a:xfrm>
          <a:custGeom>
            <a:avLst/>
            <a:gdLst/>
            <a:ahLst/>
            <a:cxnLst/>
            <a:rect l="l" t="t" r="r" b="b"/>
            <a:pathLst>
              <a:path w="10086098" h="9258300">
                <a:moveTo>
                  <a:pt x="0" y="0"/>
                </a:moveTo>
                <a:lnTo>
                  <a:pt x="10086098" y="0"/>
                </a:lnTo>
                <a:lnTo>
                  <a:pt x="10086098"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r="-84972"/>
            </a:stretch>
          </a:blipFill>
        </p:spPr>
        <p:txBody>
          <a:bodyPr/>
          <a:lstStyle/>
          <a:p>
            <a:endParaRPr lang="fr-FR"/>
          </a:p>
        </p:txBody>
      </p:sp>
      <p:grpSp>
        <p:nvGrpSpPr>
          <p:cNvPr id="4" name="Group 4"/>
          <p:cNvGrpSpPr/>
          <p:nvPr/>
        </p:nvGrpSpPr>
        <p:grpSpPr>
          <a:xfrm rot="-842120">
            <a:off x="13333720" y="7163924"/>
            <a:ext cx="1678623" cy="167862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842120">
            <a:off x="11465870" y="1768015"/>
            <a:ext cx="2184139" cy="21841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842120">
            <a:off x="16597282" y="4145238"/>
            <a:ext cx="1324036" cy="13240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fr-F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8</a:t>
            </a:r>
          </a:p>
        </p:txBody>
      </p:sp>
      <p:sp>
        <p:nvSpPr>
          <p:cNvPr id="15" name="TextBox 15"/>
          <p:cNvSpPr txBox="1"/>
          <p:nvPr/>
        </p:nvSpPr>
        <p:spPr>
          <a:xfrm>
            <a:off x="11672502" y="2409705"/>
            <a:ext cx="1770875" cy="805258"/>
          </a:xfrm>
          <a:prstGeom prst="rect">
            <a:avLst/>
          </a:prstGeom>
        </p:spPr>
        <p:txBody>
          <a:bodyPr lIns="0" tIns="0" rIns="0" bIns="0" rtlCol="0" anchor="t">
            <a:spAutoFit/>
          </a:bodyPr>
          <a:lstStyle/>
          <a:p>
            <a:pPr algn="ctr">
              <a:lnSpc>
                <a:spcPts val="6540"/>
              </a:lnSpc>
            </a:pPr>
            <a:r>
              <a:rPr lang="en-US" sz="4671">
                <a:solidFill>
                  <a:srgbClr val="000000"/>
                </a:solidFill>
                <a:latin typeface="Glacial Indifference"/>
              </a:rPr>
              <a:t>Seg.01</a:t>
            </a:r>
          </a:p>
        </p:txBody>
      </p:sp>
      <p:sp>
        <p:nvSpPr>
          <p:cNvPr id="16" name="TextBox 16"/>
          <p:cNvSpPr txBox="1"/>
          <p:nvPr/>
        </p:nvSpPr>
        <p:spPr>
          <a:xfrm>
            <a:off x="13359041" y="7515608"/>
            <a:ext cx="1627982" cy="656231"/>
          </a:xfrm>
          <a:prstGeom prst="rect">
            <a:avLst/>
          </a:prstGeom>
        </p:spPr>
        <p:txBody>
          <a:bodyPr lIns="0" tIns="0" rIns="0" bIns="0" rtlCol="0" anchor="t">
            <a:spAutoFit/>
          </a:bodyPr>
          <a:lstStyle/>
          <a:p>
            <a:pPr algn="ctr">
              <a:lnSpc>
                <a:spcPts val="5304"/>
              </a:lnSpc>
            </a:pPr>
            <a:r>
              <a:rPr lang="en-US" sz="3789">
                <a:solidFill>
                  <a:srgbClr val="000000"/>
                </a:solidFill>
                <a:latin typeface="Glacial Indifference"/>
              </a:rPr>
              <a:t>Seg.02</a:t>
            </a:r>
          </a:p>
        </p:txBody>
      </p:sp>
      <p:sp>
        <p:nvSpPr>
          <p:cNvPr id="17" name="TextBox 17"/>
          <p:cNvSpPr txBox="1"/>
          <p:nvPr/>
        </p:nvSpPr>
        <p:spPr>
          <a:xfrm>
            <a:off x="16841950" y="4218855"/>
            <a:ext cx="834700" cy="1074060"/>
          </a:xfrm>
          <a:prstGeom prst="rect">
            <a:avLst/>
          </a:prstGeom>
        </p:spPr>
        <p:txBody>
          <a:bodyPr lIns="0" tIns="0" rIns="0" bIns="0" rtlCol="0" anchor="t">
            <a:spAutoFit/>
          </a:bodyPr>
          <a:lstStyle/>
          <a:p>
            <a:pPr algn="ctr">
              <a:lnSpc>
                <a:spcPts val="4324"/>
              </a:lnSpc>
            </a:pPr>
            <a:r>
              <a:rPr lang="en-US" sz="3089">
                <a:solidFill>
                  <a:srgbClr val="FFFFFF"/>
                </a:solidFill>
                <a:latin typeface="Glacial Indifference"/>
              </a:rPr>
              <a:t>Seg.03</a:t>
            </a:r>
          </a:p>
        </p:txBody>
      </p:sp>
      <p:grpSp>
        <p:nvGrpSpPr>
          <p:cNvPr id="18" name="Group 18"/>
          <p:cNvGrpSpPr/>
          <p:nvPr/>
        </p:nvGrpSpPr>
        <p:grpSpPr>
          <a:xfrm>
            <a:off x="1388158" y="4292674"/>
            <a:ext cx="10457395" cy="2597564"/>
            <a:chOff x="0" y="9525"/>
            <a:chExt cx="13943193" cy="3463419"/>
          </a:xfrm>
        </p:grpSpPr>
        <p:sp>
          <p:nvSpPr>
            <p:cNvPr id="19" name="TextBox 19"/>
            <p:cNvSpPr txBox="1"/>
            <p:nvPr/>
          </p:nvSpPr>
          <p:spPr>
            <a:xfrm>
              <a:off x="504904" y="9525"/>
              <a:ext cx="11838305" cy="647566"/>
            </a:xfrm>
            <a:prstGeom prst="rect">
              <a:avLst/>
            </a:prstGeom>
          </p:spPr>
          <p:txBody>
            <a:bodyPr lIns="0" tIns="0" rIns="0" bIns="0" rtlCol="0" anchor="t">
              <a:spAutoFit/>
            </a:bodyPr>
            <a:lstStyle/>
            <a:p>
              <a:pPr>
                <a:lnSpc>
                  <a:spcPts val="3783"/>
                </a:lnSpc>
              </a:pPr>
              <a:r>
                <a:rPr lang="en-US" sz="3261" dirty="0">
                  <a:solidFill>
                    <a:srgbClr val="000000"/>
                  </a:solidFill>
                  <a:latin typeface="Glacial Indifference Bold"/>
                </a:rPr>
                <a:t>=&gt; Choix du </a:t>
              </a:r>
              <a:r>
                <a:rPr lang="en-US" sz="3261" dirty="0" err="1">
                  <a:solidFill>
                    <a:srgbClr val="000000"/>
                  </a:solidFill>
                  <a:latin typeface="Glacial Indifference Bold"/>
                </a:rPr>
                <a:t>niveau</a:t>
              </a:r>
              <a:r>
                <a:rPr lang="en-US" sz="3261" dirty="0">
                  <a:solidFill>
                    <a:srgbClr val="000000"/>
                  </a:solidFill>
                  <a:latin typeface="Glacial Indifference Bold"/>
                </a:rPr>
                <a:t> de </a:t>
              </a:r>
              <a:r>
                <a:rPr lang="en-US" sz="3261" dirty="0" err="1">
                  <a:solidFill>
                    <a:srgbClr val="000000"/>
                  </a:solidFill>
                  <a:latin typeface="Glacial Indifference Bold"/>
                </a:rPr>
                <a:t>granularité</a:t>
              </a:r>
              <a:r>
                <a:rPr lang="en-US" sz="3261" dirty="0">
                  <a:solidFill>
                    <a:srgbClr val="000000"/>
                  </a:solidFill>
                  <a:latin typeface="Glacial Indifference Bold"/>
                </a:rPr>
                <a:t> - Segment :</a:t>
              </a:r>
            </a:p>
          </p:txBody>
        </p:sp>
        <p:sp>
          <p:nvSpPr>
            <p:cNvPr id="20" name="TextBox 20"/>
            <p:cNvSpPr txBox="1"/>
            <p:nvPr/>
          </p:nvSpPr>
          <p:spPr>
            <a:xfrm>
              <a:off x="0" y="873941"/>
              <a:ext cx="13943193" cy="2599003"/>
            </a:xfrm>
            <a:prstGeom prst="rect">
              <a:avLst/>
            </a:prstGeom>
          </p:spPr>
          <p:txBody>
            <a:bodyPr lIns="0" tIns="0" rIns="0" bIns="0" rtlCol="0" anchor="t">
              <a:spAutoFit/>
            </a:bodyPr>
            <a:lstStyle/>
            <a:p>
              <a:pPr>
                <a:lnSpc>
                  <a:spcPts val="3783"/>
                </a:lnSpc>
              </a:pPr>
              <a:r>
                <a:rPr lang="en-US" sz="3261" dirty="0">
                  <a:solidFill>
                    <a:srgbClr val="000000"/>
                  </a:solidFill>
                  <a:latin typeface="Glacial Indifference"/>
                </a:rPr>
                <a:t>La </a:t>
              </a:r>
              <a:r>
                <a:rPr lang="en-US" sz="3261" dirty="0" err="1">
                  <a:solidFill>
                    <a:srgbClr val="000000"/>
                  </a:solidFill>
                  <a:latin typeface="Glacial Indifference"/>
                </a:rPr>
                <a:t>décision</a:t>
              </a:r>
              <a:r>
                <a:rPr lang="en-US" sz="3261" dirty="0">
                  <a:solidFill>
                    <a:srgbClr val="000000"/>
                  </a:solidFill>
                  <a:latin typeface="Glacial Indifference"/>
                </a:rPr>
                <a:t> </a:t>
              </a:r>
              <a:r>
                <a:rPr lang="en-US" sz="3261" dirty="0" err="1">
                  <a:solidFill>
                    <a:srgbClr val="000000"/>
                  </a:solidFill>
                  <a:latin typeface="Glacial Indifference"/>
                </a:rPr>
                <a:t>est</a:t>
              </a:r>
              <a:r>
                <a:rPr lang="en-US" sz="3261" dirty="0">
                  <a:solidFill>
                    <a:srgbClr val="000000"/>
                  </a:solidFill>
                  <a:latin typeface="Glacial Indifference"/>
                </a:rPr>
                <a:t> </a:t>
              </a:r>
              <a:r>
                <a:rPr lang="en-US" sz="3261" dirty="0" err="1">
                  <a:solidFill>
                    <a:srgbClr val="000000"/>
                  </a:solidFill>
                  <a:latin typeface="Glacial Indifference"/>
                </a:rPr>
                <a:t>prise</a:t>
              </a:r>
              <a:r>
                <a:rPr lang="en-US" sz="3261" dirty="0">
                  <a:solidFill>
                    <a:srgbClr val="000000"/>
                  </a:solidFill>
                  <a:latin typeface="Glacial Indifference"/>
                </a:rPr>
                <a:t> de commencer au </a:t>
              </a:r>
              <a:r>
                <a:rPr lang="en-US" sz="3261" dirty="0" err="1">
                  <a:solidFill>
                    <a:srgbClr val="000000"/>
                  </a:solidFill>
                  <a:latin typeface="Glacial Indifference"/>
                </a:rPr>
                <a:t>niveau</a:t>
              </a:r>
              <a:r>
                <a:rPr lang="en-US" sz="3261" dirty="0">
                  <a:solidFill>
                    <a:srgbClr val="000000"/>
                  </a:solidFill>
                  <a:latin typeface="Glacial Indifference"/>
                </a:rPr>
                <a:t> du segment </a:t>
              </a:r>
              <a:r>
                <a:rPr lang="en-US" sz="3261" dirty="0" err="1">
                  <a:solidFill>
                    <a:srgbClr val="000000"/>
                  </a:solidFill>
                  <a:latin typeface="Glacial Indifference"/>
                </a:rPr>
                <a:t>en</a:t>
              </a:r>
              <a:r>
                <a:rPr lang="en-US" sz="3261" dirty="0">
                  <a:solidFill>
                    <a:srgbClr val="000000"/>
                  </a:solidFill>
                  <a:latin typeface="Glacial Indifference"/>
                </a:rPr>
                <a:t> raison que les </a:t>
              </a:r>
              <a:r>
                <a:rPr lang="en-US" sz="3261" dirty="0" err="1">
                  <a:solidFill>
                    <a:srgbClr val="000000"/>
                  </a:solidFill>
                  <a:latin typeface="Glacial Indifference"/>
                </a:rPr>
                <a:t>revenus</a:t>
              </a:r>
              <a:r>
                <a:rPr lang="en-US" sz="3261" dirty="0">
                  <a:solidFill>
                    <a:srgbClr val="000000"/>
                  </a:solidFill>
                  <a:latin typeface="Glacial Indifference"/>
                </a:rPr>
                <a:t> </a:t>
              </a:r>
              <a:r>
                <a:rPr lang="en-US" sz="3261" dirty="0" err="1">
                  <a:solidFill>
                    <a:srgbClr val="000000"/>
                  </a:solidFill>
                  <a:latin typeface="Glacial Indifference"/>
                </a:rPr>
                <a:t>passager</a:t>
              </a:r>
              <a:r>
                <a:rPr lang="en-US" sz="3261" dirty="0">
                  <a:solidFill>
                    <a:srgbClr val="000000"/>
                  </a:solidFill>
                  <a:latin typeface="Glacial Indifference"/>
                </a:rPr>
                <a:t> et les miles </a:t>
              </a:r>
              <a:r>
                <a:rPr lang="en-US" sz="3261" dirty="0" err="1">
                  <a:solidFill>
                    <a:srgbClr val="000000"/>
                  </a:solidFill>
                  <a:latin typeface="Glacial Indifference"/>
                </a:rPr>
                <a:t>parcourus</a:t>
              </a:r>
              <a:r>
                <a:rPr lang="en-US" sz="3261" dirty="0">
                  <a:solidFill>
                    <a:srgbClr val="000000"/>
                  </a:solidFill>
                  <a:latin typeface="Glacial Indifference"/>
                </a:rPr>
                <a:t> </a:t>
              </a:r>
              <a:r>
                <a:rPr lang="en-US" sz="3261" dirty="0" err="1">
                  <a:solidFill>
                    <a:srgbClr val="000000"/>
                  </a:solidFill>
                  <a:latin typeface="Glacial Indifference"/>
                </a:rPr>
                <a:t>sont</a:t>
              </a:r>
              <a:r>
                <a:rPr lang="en-US" sz="3261" dirty="0">
                  <a:solidFill>
                    <a:srgbClr val="000000"/>
                  </a:solidFill>
                  <a:latin typeface="Glacial Indifference"/>
                </a:rPr>
                <a:t> </a:t>
              </a:r>
              <a:r>
                <a:rPr lang="en-US" sz="3261" dirty="0" err="1">
                  <a:solidFill>
                    <a:srgbClr val="000000"/>
                  </a:solidFill>
                  <a:latin typeface="Glacial Indifference"/>
                </a:rPr>
                <a:t>calculés</a:t>
              </a:r>
              <a:r>
                <a:rPr lang="en-US" sz="3261" dirty="0">
                  <a:solidFill>
                    <a:srgbClr val="000000"/>
                  </a:solidFill>
                  <a:latin typeface="Glacial Indifference"/>
                </a:rPr>
                <a:t> au </a:t>
              </a:r>
              <a:r>
                <a:rPr lang="en-US" sz="3261" dirty="0" err="1">
                  <a:solidFill>
                    <a:srgbClr val="000000"/>
                  </a:solidFill>
                  <a:latin typeface="Glacial Indifference"/>
                </a:rPr>
                <a:t>niveau</a:t>
              </a:r>
              <a:r>
                <a:rPr lang="en-US" sz="3261" dirty="0">
                  <a:solidFill>
                    <a:srgbClr val="000000"/>
                  </a:solidFill>
                  <a:latin typeface="Glacial Indifference"/>
                </a:rPr>
                <a:t> du segment.</a:t>
              </a:r>
            </a:p>
            <a:p>
              <a:pPr>
                <a:lnSpc>
                  <a:spcPts val="3783"/>
                </a:lnSpc>
              </a:pPr>
              <a:r>
                <a:rPr lang="en-US" sz="3261" dirty="0">
                  <a:solidFill>
                    <a:srgbClr val="000000"/>
                  </a:solidFill>
                  <a:latin typeface="Glacial Indifference"/>
                </a:rPr>
                <a:t>.</a:t>
              </a:r>
            </a:p>
          </p:txBody>
        </p:sp>
      </p:grpSp>
      <p:sp>
        <p:nvSpPr>
          <p:cNvPr id="21" name="TextBox 10">
            <a:extLst>
              <a:ext uri="{FF2B5EF4-FFF2-40B4-BE49-F238E27FC236}">
                <a16:creationId xmlns:a16="http://schemas.microsoft.com/office/drawing/2014/main" id="{501983EE-6BE6-7885-92A7-2206E4E6E71A}"/>
              </a:ext>
            </a:extLst>
          </p:cNvPr>
          <p:cNvSpPr txBox="1"/>
          <p:nvPr/>
        </p:nvSpPr>
        <p:spPr>
          <a:xfrm>
            <a:off x="800100" y="348271"/>
            <a:ext cx="7624313" cy="538609"/>
          </a:xfrm>
          <a:prstGeom prst="rect">
            <a:avLst/>
          </a:prstGeom>
        </p:spPr>
        <p:txBody>
          <a:bodyPr lIns="0" tIns="0" rIns="0" bIns="0" rtlCol="0" anchor="t">
            <a:spAutoFit/>
          </a:bodyPr>
          <a:lstStyle/>
          <a:p>
            <a:pPr>
              <a:lnSpc>
                <a:spcPts val="4173"/>
              </a:lnSpc>
            </a:pPr>
            <a:r>
              <a:rPr lang="en-US" sz="4000" dirty="0" err="1">
                <a:solidFill>
                  <a:srgbClr val="000000"/>
                </a:solidFill>
                <a:latin typeface="Glacial Indifference"/>
              </a:rPr>
              <a:t>Modèle</a:t>
            </a:r>
            <a:r>
              <a:rPr lang="en-US" sz="4000" dirty="0">
                <a:solidFill>
                  <a:srgbClr val="000000"/>
                </a:solidFill>
                <a:latin typeface="Glacial Indifference"/>
              </a:rPr>
              <a:t> </a:t>
            </a:r>
            <a:r>
              <a:rPr lang="en-US" sz="4000" dirty="0" err="1">
                <a:solidFill>
                  <a:srgbClr val="000000"/>
                </a:solidFill>
                <a:latin typeface="Glacial Indifference"/>
              </a:rPr>
              <a:t>Conceptuel</a:t>
            </a:r>
            <a:r>
              <a:rPr lang="en-US" sz="4000" dirty="0">
                <a:solidFill>
                  <a:srgbClr val="000000"/>
                </a:solidFill>
                <a:latin typeface="Glacial Indifference"/>
              </a:rPr>
              <a:t> du DW</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TextBox 3"/>
          <p:cNvSpPr txBox="1"/>
          <p:nvPr/>
        </p:nvSpPr>
        <p:spPr>
          <a:xfrm>
            <a:off x="1766772" y="8721021"/>
            <a:ext cx="8057411" cy="1074452"/>
          </a:xfrm>
          <a:prstGeom prst="rect">
            <a:avLst/>
          </a:prstGeom>
        </p:spPr>
        <p:txBody>
          <a:bodyPr lIns="0" tIns="0" rIns="0" bIns="0" rtlCol="0" anchor="t">
            <a:spAutoFit/>
          </a:bodyPr>
          <a:lstStyle/>
          <a:p>
            <a:pPr>
              <a:lnSpc>
                <a:spcPts val="4303"/>
              </a:lnSpc>
            </a:pPr>
            <a:r>
              <a:rPr lang="en-US" sz="3073">
                <a:solidFill>
                  <a:srgbClr val="000000"/>
                </a:solidFill>
                <a:latin typeface="Glacial Indifference Bold"/>
              </a:rPr>
              <a:t>Figure 1 : </a:t>
            </a:r>
            <a:r>
              <a:rPr lang="en-US" sz="3073">
                <a:solidFill>
                  <a:srgbClr val="000000"/>
                </a:solidFill>
                <a:latin typeface="Glacial Indifference"/>
              </a:rPr>
              <a:t>Schéma initial d'activité de vol de segment. </a:t>
            </a:r>
          </a:p>
        </p:txBody>
      </p:sp>
      <p:sp>
        <p:nvSpPr>
          <p:cNvPr id="4" name="Freeform 4"/>
          <p:cNvSpPr/>
          <p:nvPr/>
        </p:nvSpPr>
        <p:spPr>
          <a:xfrm>
            <a:off x="12268654" y="6557285"/>
            <a:ext cx="6019346" cy="6019346"/>
          </a:xfrm>
          <a:custGeom>
            <a:avLst/>
            <a:gdLst/>
            <a:ahLst/>
            <a:cxnLst/>
            <a:rect l="l" t="t" r="r" b="b"/>
            <a:pathLst>
              <a:path w="6019346" h="6019346">
                <a:moveTo>
                  <a:pt x="0" y="0"/>
                </a:moveTo>
                <a:lnTo>
                  <a:pt x="6019346" y="0"/>
                </a:lnTo>
                <a:lnTo>
                  <a:pt x="6019346" y="6019346"/>
                </a:lnTo>
                <a:lnTo>
                  <a:pt x="0" y="6019346"/>
                </a:lnTo>
                <a:lnTo>
                  <a:pt x="0" y="0"/>
                </a:lnTo>
                <a:close/>
              </a:path>
            </a:pathLst>
          </a:custGeom>
          <a:blipFill>
            <a:blip r:embed="rId3">
              <a:alphaModFix amt="8999"/>
            </a:blip>
            <a:stretch>
              <a:fillRect/>
            </a:stretch>
          </a:blipFill>
        </p:spPr>
        <p:txBody>
          <a:bodyPr/>
          <a:lstStyle/>
          <a:p>
            <a:endParaRPr lang="fr-FR"/>
          </a:p>
        </p:txBody>
      </p:sp>
      <p:grpSp>
        <p:nvGrpSpPr>
          <p:cNvPr id="5" name="Group 5"/>
          <p:cNvGrpSpPr/>
          <p:nvPr/>
        </p:nvGrpSpPr>
        <p:grpSpPr>
          <a:xfrm>
            <a:off x="13423858" y="7395485"/>
            <a:ext cx="4032471" cy="4167736"/>
            <a:chOff x="0" y="0"/>
            <a:chExt cx="6822788" cy="7051651"/>
          </a:xfrm>
        </p:grpSpPr>
        <p:sp>
          <p:nvSpPr>
            <p:cNvPr id="6" name="Freeform 6"/>
            <p:cNvSpPr/>
            <p:nvPr/>
          </p:nvSpPr>
          <p:spPr>
            <a:xfrm flipH="1">
              <a:off x="6809" y="6810"/>
              <a:ext cx="6809184" cy="7038046"/>
            </a:xfrm>
            <a:custGeom>
              <a:avLst/>
              <a:gdLst/>
              <a:ahLst/>
              <a:cxnLst/>
              <a:rect l="l" t="t" r="r" b="b"/>
              <a:pathLst>
                <a:path w="6809184" h="7038046">
                  <a:moveTo>
                    <a:pt x="14" y="5877299"/>
                  </a:moveTo>
                  <a:cubicBezTo>
                    <a:pt x="14" y="6518360"/>
                    <a:pt x="519636" y="7038045"/>
                    <a:pt x="1160664" y="7038045"/>
                  </a:cubicBezTo>
                  <a:lnTo>
                    <a:pt x="5648534" y="7038045"/>
                  </a:lnTo>
                  <a:cubicBezTo>
                    <a:pt x="6289549" y="7038045"/>
                    <a:pt x="6809184" y="6518373"/>
                    <a:pt x="6809184" y="5877299"/>
                  </a:cubicBezTo>
                  <a:lnTo>
                    <a:pt x="6809184" y="1160732"/>
                  </a:lnTo>
                  <a:cubicBezTo>
                    <a:pt x="6809184" y="519671"/>
                    <a:pt x="6289563" y="0"/>
                    <a:pt x="5648534" y="0"/>
                  </a:cubicBezTo>
                  <a:lnTo>
                    <a:pt x="1160651" y="0"/>
                  </a:lnTo>
                  <a:cubicBezTo>
                    <a:pt x="519636" y="0"/>
                    <a:pt x="0" y="519671"/>
                    <a:pt x="0" y="1160732"/>
                  </a:cubicBezTo>
                  <a:lnTo>
                    <a:pt x="0" y="5877299"/>
                  </a:lnTo>
                  <a:close/>
                </a:path>
              </a:pathLst>
            </a:custGeom>
            <a:blipFill>
              <a:blip r:embed="rId4"/>
              <a:stretch>
                <a:fillRect l="-27719" t="-96" r="-27719" b="-97"/>
              </a:stretch>
            </a:blipFill>
          </p:spPr>
          <p:txBody>
            <a:bodyPr/>
            <a:lstStyle/>
            <a:p>
              <a:endParaRPr lang="fr-FR"/>
            </a:p>
          </p:txBody>
        </p:sp>
      </p:grpSp>
      <p:grpSp>
        <p:nvGrpSpPr>
          <p:cNvPr id="7" name="Group 7"/>
          <p:cNvGrpSpPr/>
          <p:nvPr/>
        </p:nvGrpSpPr>
        <p:grpSpPr>
          <a:xfrm>
            <a:off x="15873626" y="580410"/>
            <a:ext cx="1582703" cy="896580"/>
            <a:chOff x="0" y="0"/>
            <a:chExt cx="717405" cy="406400"/>
          </a:xfrm>
        </p:grpSpPr>
        <p:sp>
          <p:nvSpPr>
            <p:cNvPr id="8" name="Freeform 8"/>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9" name="TextBox 9"/>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256724" y="835290"/>
            <a:ext cx="816508" cy="386821"/>
          </a:xfrm>
          <a:custGeom>
            <a:avLst/>
            <a:gdLst/>
            <a:ahLst/>
            <a:cxnLst/>
            <a:rect l="l" t="t" r="r" b="b"/>
            <a:pathLst>
              <a:path w="816508" h="386821">
                <a:moveTo>
                  <a:pt x="0" y="0"/>
                </a:moveTo>
                <a:lnTo>
                  <a:pt x="816508" y="0"/>
                </a:lnTo>
                <a:lnTo>
                  <a:pt x="816508" y="386820"/>
                </a:lnTo>
                <a:lnTo>
                  <a:pt x="0" y="386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1" name="Freeform 11"/>
          <p:cNvSpPr/>
          <p:nvPr/>
        </p:nvSpPr>
        <p:spPr>
          <a:xfrm>
            <a:off x="1017960" y="1818767"/>
            <a:ext cx="9920729" cy="6716701"/>
          </a:xfrm>
          <a:custGeom>
            <a:avLst/>
            <a:gdLst/>
            <a:ahLst/>
            <a:cxnLst/>
            <a:rect l="l" t="t" r="r" b="b"/>
            <a:pathLst>
              <a:path w="9920729" h="6716701">
                <a:moveTo>
                  <a:pt x="0" y="0"/>
                </a:moveTo>
                <a:lnTo>
                  <a:pt x="9920729" y="0"/>
                </a:lnTo>
                <a:lnTo>
                  <a:pt x="9920729" y="6716702"/>
                </a:lnTo>
                <a:lnTo>
                  <a:pt x="0" y="6716702"/>
                </a:lnTo>
                <a:lnTo>
                  <a:pt x="0" y="0"/>
                </a:lnTo>
                <a:close/>
              </a:path>
            </a:pathLst>
          </a:custGeom>
          <a:blipFill>
            <a:blip r:embed="rId7"/>
            <a:stretch>
              <a:fillRect/>
            </a:stretch>
          </a:blipFill>
        </p:spPr>
        <p:txBody>
          <a:bodyPr/>
          <a:lstStyle/>
          <a:p>
            <a:endParaRPr lang="fr-FR"/>
          </a:p>
        </p:txBody>
      </p:sp>
      <p:sp>
        <p:nvSpPr>
          <p:cNvPr id="12" name="TextBox 12"/>
          <p:cNvSpPr txBox="1"/>
          <p:nvPr/>
        </p:nvSpPr>
        <p:spPr>
          <a:xfrm>
            <a:off x="800100" y="348271"/>
            <a:ext cx="5955074" cy="680429"/>
          </a:xfrm>
          <a:prstGeom prst="rect">
            <a:avLst/>
          </a:prstGeom>
        </p:spPr>
        <p:txBody>
          <a:bodyPr lIns="0" tIns="0" rIns="0" bIns="0" rtlCol="0" anchor="t">
            <a:spAutoFit/>
          </a:bodyPr>
          <a:lstStyle/>
          <a:p>
            <a:pPr>
              <a:lnSpc>
                <a:spcPts val="5546"/>
              </a:lnSpc>
            </a:pPr>
            <a:r>
              <a:rPr lang="en-US" sz="3961" dirty="0" err="1">
                <a:solidFill>
                  <a:srgbClr val="000000"/>
                </a:solidFill>
                <a:latin typeface="Glacial Indifference"/>
              </a:rPr>
              <a:t>Modèle</a:t>
            </a:r>
            <a:r>
              <a:rPr lang="en-US" sz="3961" dirty="0">
                <a:solidFill>
                  <a:srgbClr val="000000"/>
                </a:solidFill>
                <a:latin typeface="Glacial Indifference"/>
              </a:rPr>
              <a:t> </a:t>
            </a:r>
            <a:r>
              <a:rPr lang="en-US" sz="3961" dirty="0" err="1">
                <a:solidFill>
                  <a:srgbClr val="000000"/>
                </a:solidFill>
                <a:latin typeface="Glacial Indifference"/>
              </a:rPr>
              <a:t>Conceptuel</a:t>
            </a:r>
            <a:r>
              <a:rPr lang="en-US" sz="3961" dirty="0">
                <a:solidFill>
                  <a:srgbClr val="000000"/>
                </a:solidFill>
                <a:latin typeface="Glacial Indifference"/>
              </a:rPr>
              <a:t> du DW</a:t>
            </a:r>
          </a:p>
        </p:txBody>
      </p:sp>
      <p:sp>
        <p:nvSpPr>
          <p:cNvPr id="13" name="TextBox 13"/>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4</a:t>
            </a:r>
          </a:p>
        </p:txBody>
      </p:sp>
      <p:sp>
        <p:nvSpPr>
          <p:cNvPr id="14" name="TextBox 14"/>
          <p:cNvSpPr txBox="1"/>
          <p:nvPr/>
        </p:nvSpPr>
        <p:spPr>
          <a:xfrm>
            <a:off x="10521966" y="1690254"/>
            <a:ext cx="6436069" cy="5219378"/>
          </a:xfrm>
          <a:prstGeom prst="rect">
            <a:avLst/>
          </a:prstGeom>
        </p:spPr>
        <p:txBody>
          <a:bodyPr wrap="square" lIns="0" tIns="0" rIns="0" bIns="0" rtlCol="0" anchor="t">
            <a:spAutoFit/>
          </a:bodyPr>
          <a:lstStyle/>
          <a:p>
            <a:pPr algn="just">
              <a:lnSpc>
                <a:spcPts val="3709"/>
              </a:lnSpc>
            </a:pPr>
            <a:r>
              <a:rPr lang="fr-FR" sz="3198" dirty="0">
                <a:solidFill>
                  <a:srgbClr val="000000"/>
                </a:solidFill>
                <a:latin typeface="Glacial Indifference"/>
              </a:rPr>
              <a:t>Ce modèle conceptuel de Data Warehouse (DW) est conçu de manière à capturer les nuances complexes du secteur du transport aérien. Il se compose d’un </a:t>
            </a:r>
            <a:r>
              <a:rPr lang="en-US" sz="3200" dirty="0">
                <a:solidFill>
                  <a:srgbClr val="000000"/>
                </a:solidFill>
                <a:latin typeface="Glacial Indifference"/>
              </a:rPr>
              <a:t>table de fait qui  </a:t>
            </a:r>
            <a:r>
              <a:rPr lang="en-US" sz="3200" dirty="0" err="1">
                <a:solidFill>
                  <a:srgbClr val="000000"/>
                </a:solidFill>
                <a:latin typeface="Glacial Indifference"/>
              </a:rPr>
              <a:t>contient</a:t>
            </a:r>
            <a:r>
              <a:rPr lang="en-US" sz="3200" dirty="0">
                <a:solidFill>
                  <a:srgbClr val="000000"/>
                </a:solidFill>
                <a:latin typeface="Glacial Indifference"/>
              </a:rPr>
              <a:t> des </a:t>
            </a:r>
            <a:r>
              <a:rPr lang="en-US" sz="3200" dirty="0" err="1">
                <a:solidFill>
                  <a:srgbClr val="000000"/>
                </a:solidFill>
                <a:latin typeface="Glacial Indifference"/>
              </a:rPr>
              <a:t>clés</a:t>
            </a:r>
            <a:r>
              <a:rPr lang="en-US" sz="3200" dirty="0">
                <a:solidFill>
                  <a:srgbClr val="000000"/>
                </a:solidFill>
                <a:latin typeface="Glacial Indifference"/>
              </a:rPr>
              <a:t> </a:t>
            </a:r>
            <a:r>
              <a:rPr lang="en-US" sz="3200" dirty="0" err="1">
                <a:solidFill>
                  <a:srgbClr val="000000"/>
                </a:solidFill>
                <a:latin typeface="Glacial Indifference"/>
              </a:rPr>
              <a:t>étrangères</a:t>
            </a:r>
            <a:r>
              <a:rPr lang="en-US" sz="3200" dirty="0">
                <a:solidFill>
                  <a:srgbClr val="000000"/>
                </a:solidFill>
                <a:latin typeface="Glacial Indifference"/>
              </a:rPr>
              <a:t> </a:t>
            </a:r>
            <a:r>
              <a:rPr lang="en-US" sz="3200" dirty="0" err="1">
                <a:solidFill>
                  <a:srgbClr val="000000"/>
                </a:solidFill>
                <a:latin typeface="Glacial Indifference"/>
              </a:rPr>
              <a:t>vers</a:t>
            </a:r>
            <a:r>
              <a:rPr lang="en-US" sz="3200" dirty="0">
                <a:solidFill>
                  <a:srgbClr val="000000"/>
                </a:solidFill>
                <a:latin typeface="Glacial Indifference"/>
              </a:rPr>
              <a:t> </a:t>
            </a:r>
            <a:r>
              <a:rPr lang="en-US" sz="3200" dirty="0" err="1">
                <a:solidFill>
                  <a:srgbClr val="000000"/>
                </a:solidFill>
                <a:latin typeface="Glacial Indifference"/>
              </a:rPr>
              <a:t>différentes</a:t>
            </a:r>
            <a:r>
              <a:rPr lang="en-US" sz="3200" dirty="0">
                <a:solidFill>
                  <a:srgbClr val="000000"/>
                </a:solidFill>
                <a:latin typeface="Glacial Indifference"/>
              </a:rPr>
              <a:t> dimensions, </a:t>
            </a:r>
            <a:r>
              <a:rPr lang="en-US" sz="3200" dirty="0" err="1">
                <a:solidFill>
                  <a:srgbClr val="000000"/>
                </a:solidFill>
                <a:latin typeface="Glacial Indifference"/>
              </a:rPr>
              <a:t>ainsi</a:t>
            </a:r>
            <a:r>
              <a:rPr lang="en-US" sz="3200" dirty="0">
                <a:solidFill>
                  <a:srgbClr val="000000"/>
                </a:solidFill>
                <a:latin typeface="Glacial Indifference"/>
              </a:rPr>
              <a:t> que des </a:t>
            </a:r>
            <a:r>
              <a:rPr lang="en-US" sz="3200" dirty="0" err="1">
                <a:solidFill>
                  <a:srgbClr val="000000"/>
                </a:solidFill>
                <a:latin typeface="Glacial Indifference"/>
              </a:rPr>
              <a:t>métriques</a:t>
            </a:r>
            <a:r>
              <a:rPr lang="en-US" sz="3200" dirty="0">
                <a:solidFill>
                  <a:srgbClr val="000000"/>
                </a:solidFill>
                <a:latin typeface="Glacial Indifference"/>
              </a:rPr>
              <a:t> </a:t>
            </a:r>
            <a:r>
              <a:rPr lang="en-US" sz="3200" dirty="0" err="1">
                <a:solidFill>
                  <a:srgbClr val="000000"/>
                </a:solidFill>
                <a:latin typeface="Glacial Indifference"/>
              </a:rPr>
              <a:t>associées</a:t>
            </a:r>
            <a:r>
              <a:rPr lang="en-US" sz="3200" dirty="0">
                <a:solidFill>
                  <a:srgbClr val="000000"/>
                </a:solidFill>
                <a:latin typeface="Glacial Indifference"/>
              </a:rPr>
              <a:t> aux </a:t>
            </a:r>
            <a:r>
              <a:rPr lang="en-US" sz="3200" dirty="0" err="1">
                <a:solidFill>
                  <a:srgbClr val="000000"/>
                </a:solidFill>
                <a:latin typeface="Glacial Indifference"/>
              </a:rPr>
              <a:t>activités</a:t>
            </a:r>
            <a:r>
              <a:rPr lang="en-US" sz="3200" dirty="0">
                <a:solidFill>
                  <a:srgbClr val="000000"/>
                </a:solidFill>
                <a:latin typeface="Glacial Indifference"/>
              </a:rPr>
              <a:t> de vol </a:t>
            </a:r>
            <a:r>
              <a:rPr lang="fr-FR" sz="3198" dirty="0">
                <a:solidFill>
                  <a:srgbClr val="000000"/>
                </a:solidFill>
                <a:latin typeface="Glacial Indifference"/>
              </a:rPr>
              <a:t>pour permettre une analyse approfondie et une prise de décision éclairée.</a:t>
            </a:r>
          </a:p>
        </p:txBody>
      </p:sp>
    </p:spTree>
    <p:extLst>
      <p:ext uri="{BB962C8B-B14F-4D97-AF65-F5344CB8AC3E}">
        <p14:creationId xmlns:p14="http://schemas.microsoft.com/office/powerpoint/2010/main" val="194397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476079" y="1864437"/>
            <a:ext cx="3877605" cy="531117"/>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Bold"/>
              </a:rPr>
              <a:t>Dimensions :</a:t>
            </a:r>
          </a:p>
        </p:txBody>
      </p:sp>
      <p:sp>
        <p:nvSpPr>
          <p:cNvPr id="10" name="AutoShape 10"/>
          <p:cNvSpPr/>
          <p:nvPr/>
        </p:nvSpPr>
        <p:spPr>
          <a:xfrm flipH="1">
            <a:off x="6078311" y="2395554"/>
            <a:ext cx="2336571" cy="2037940"/>
          </a:xfrm>
          <a:prstGeom prst="line">
            <a:avLst/>
          </a:prstGeom>
          <a:ln w="38100" cap="flat">
            <a:solidFill>
              <a:srgbClr val="000000"/>
            </a:solidFill>
            <a:prstDash val="solid"/>
            <a:headEnd type="none" w="sm" len="sm"/>
            <a:tailEnd type="arrow" w="med" len="sm"/>
          </a:ln>
        </p:spPr>
        <p:txBody>
          <a:bodyPr/>
          <a:lstStyle/>
          <a:p>
            <a:endParaRPr lang="fr-FR"/>
          </a:p>
        </p:txBody>
      </p:sp>
      <p:sp>
        <p:nvSpPr>
          <p:cNvPr id="11" name="Freeform 11"/>
          <p:cNvSpPr/>
          <p:nvPr/>
        </p:nvSpPr>
        <p:spPr>
          <a:xfrm>
            <a:off x="7377407" y="3306214"/>
            <a:ext cx="10910593" cy="1790117"/>
          </a:xfrm>
          <a:custGeom>
            <a:avLst/>
            <a:gdLst/>
            <a:ahLst/>
            <a:cxnLst/>
            <a:rect l="l" t="t" r="r" b="b"/>
            <a:pathLst>
              <a:path w="10910593" h="1790117">
                <a:moveTo>
                  <a:pt x="0" y="0"/>
                </a:moveTo>
                <a:lnTo>
                  <a:pt x="10910593" y="0"/>
                </a:lnTo>
                <a:lnTo>
                  <a:pt x="10910593" y="1790118"/>
                </a:lnTo>
                <a:lnTo>
                  <a:pt x="0" y="1790118"/>
                </a:lnTo>
                <a:lnTo>
                  <a:pt x="0" y="0"/>
                </a:lnTo>
                <a:close/>
              </a:path>
            </a:pathLst>
          </a:custGeom>
          <a:blipFill>
            <a:blip r:embed="rId3"/>
            <a:stretch>
              <a:fillRect l="-2781" r="-2781"/>
            </a:stretch>
          </a:blipFill>
        </p:spPr>
        <p:txBody>
          <a:bodyPr/>
          <a:lstStyle/>
          <a:p>
            <a:endParaRPr lang="fr-FR"/>
          </a:p>
        </p:txBody>
      </p:sp>
      <p:sp>
        <p:nvSpPr>
          <p:cNvPr id="12" name="Freeform 12"/>
          <p:cNvSpPr/>
          <p:nvPr/>
        </p:nvSpPr>
        <p:spPr>
          <a:xfrm>
            <a:off x="7587093" y="6220713"/>
            <a:ext cx="9927769" cy="738811"/>
          </a:xfrm>
          <a:custGeom>
            <a:avLst/>
            <a:gdLst/>
            <a:ahLst/>
            <a:cxnLst/>
            <a:rect l="l" t="t" r="r" b="b"/>
            <a:pathLst>
              <a:path w="9927769" h="738811">
                <a:moveTo>
                  <a:pt x="0" y="0"/>
                </a:moveTo>
                <a:lnTo>
                  <a:pt x="9927769" y="0"/>
                </a:lnTo>
                <a:lnTo>
                  <a:pt x="9927769" y="738810"/>
                </a:lnTo>
                <a:lnTo>
                  <a:pt x="0" y="738810"/>
                </a:lnTo>
                <a:lnTo>
                  <a:pt x="0" y="0"/>
                </a:lnTo>
                <a:close/>
              </a:path>
            </a:pathLst>
          </a:custGeom>
          <a:blipFill>
            <a:blip r:embed="rId4"/>
            <a:stretch>
              <a:fillRect/>
            </a:stretch>
          </a:blipFill>
        </p:spPr>
        <p:txBody>
          <a:bodyPr/>
          <a:lstStyle/>
          <a:p>
            <a:endParaRPr lang="fr-FR"/>
          </a:p>
        </p:txBody>
      </p:sp>
      <p:sp>
        <p:nvSpPr>
          <p:cNvPr id="13" name="TextBox 13"/>
          <p:cNvSpPr txBox="1"/>
          <p:nvPr/>
        </p:nvSpPr>
        <p:spPr>
          <a:xfrm>
            <a:off x="800100" y="348271"/>
            <a:ext cx="11468094" cy="656013"/>
          </a:xfrm>
          <a:prstGeom prst="rect">
            <a:avLst/>
          </a:prstGeom>
        </p:spPr>
        <p:txBody>
          <a:bodyPr wrap="square" lIns="0" tIns="0" rIns="0" bIns="0" rtlCol="0" anchor="t">
            <a:spAutoFit/>
          </a:bodyPr>
          <a:lstStyle/>
          <a:p>
            <a:pPr>
              <a:lnSpc>
                <a:spcPts val="5546"/>
              </a:lnSpc>
            </a:pPr>
            <a:r>
              <a:rPr lang="en-US" sz="3961" dirty="0">
                <a:solidFill>
                  <a:srgbClr val="000000"/>
                </a:solidFill>
                <a:latin typeface="Glacial Indifference"/>
              </a:rPr>
              <a:t>Type de dimension du </a:t>
            </a:r>
            <a:r>
              <a:rPr lang="en-US" sz="3961" dirty="0" err="1">
                <a:solidFill>
                  <a:srgbClr val="000000"/>
                </a:solidFill>
                <a:latin typeface="Glacial Indifference"/>
              </a:rPr>
              <a:t>modèle</a:t>
            </a:r>
            <a:r>
              <a:rPr lang="en-US" sz="3961" dirty="0">
                <a:solidFill>
                  <a:srgbClr val="000000"/>
                </a:solidFill>
                <a:latin typeface="Glacial Indifference"/>
              </a:rPr>
              <a:t> </a:t>
            </a:r>
            <a:r>
              <a:rPr lang="en-US" sz="3961" dirty="0" err="1">
                <a:solidFill>
                  <a:srgbClr val="000000"/>
                </a:solidFill>
                <a:latin typeface="Glacial Indifference"/>
              </a:rPr>
              <a:t>conceptuel</a:t>
            </a:r>
            <a:r>
              <a:rPr lang="en-US" sz="3961" dirty="0">
                <a:solidFill>
                  <a:srgbClr val="000000"/>
                </a:solidFill>
                <a:latin typeface="Glacial Indifference"/>
              </a:rPr>
              <a:t> du DW</a:t>
            </a:r>
          </a:p>
        </p:txBody>
      </p:sp>
      <p:sp>
        <p:nvSpPr>
          <p:cNvPr id="14" name="TextBox 14"/>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11</a:t>
            </a:r>
          </a:p>
        </p:txBody>
      </p:sp>
      <p:sp>
        <p:nvSpPr>
          <p:cNvPr id="15" name="TextBox 15"/>
          <p:cNvSpPr txBox="1"/>
          <p:nvPr/>
        </p:nvSpPr>
        <p:spPr>
          <a:xfrm>
            <a:off x="1388158" y="4134598"/>
            <a:ext cx="4690153" cy="531117"/>
          </a:xfrm>
          <a:prstGeom prst="rect">
            <a:avLst/>
          </a:prstGeom>
        </p:spPr>
        <p:txBody>
          <a:bodyPr lIns="0" tIns="0" rIns="0" bIns="0" rtlCol="0" anchor="t">
            <a:spAutoFit/>
          </a:bodyPr>
          <a:lstStyle/>
          <a:p>
            <a:pPr marL="667108" lvl="1" indent="-333554" algn="ctr">
              <a:lnSpc>
                <a:spcPts val="4325"/>
              </a:lnSpc>
              <a:buFont typeface="Arial"/>
              <a:buChar char="•"/>
            </a:pPr>
            <a:r>
              <a:rPr lang="en-US" sz="3089" dirty="0">
                <a:solidFill>
                  <a:srgbClr val="000000"/>
                </a:solidFill>
                <a:latin typeface="Glacial Indifference Bold"/>
              </a:rPr>
              <a:t>Dimensions </a:t>
            </a:r>
            <a:r>
              <a:rPr lang="en-US" sz="3089" dirty="0" err="1">
                <a:solidFill>
                  <a:srgbClr val="000000"/>
                </a:solidFill>
                <a:latin typeface="Glacial Indifference Bold"/>
              </a:rPr>
              <a:t>Rôlistes</a:t>
            </a:r>
            <a:r>
              <a:rPr lang="en-US" sz="3089" dirty="0">
                <a:solidFill>
                  <a:srgbClr val="000000"/>
                </a:solidFill>
                <a:latin typeface="Glacial Indifference Bold"/>
              </a:rPr>
              <a:t> :</a:t>
            </a:r>
          </a:p>
        </p:txBody>
      </p:sp>
      <p:sp>
        <p:nvSpPr>
          <p:cNvPr id="16" name="TextBox 16"/>
          <p:cNvSpPr txBox="1"/>
          <p:nvPr/>
        </p:nvSpPr>
        <p:spPr>
          <a:xfrm>
            <a:off x="1458625" y="5051028"/>
            <a:ext cx="5279307" cy="2372444"/>
          </a:xfrm>
          <a:prstGeom prst="rect">
            <a:avLst/>
          </a:prstGeom>
        </p:spPr>
        <p:txBody>
          <a:bodyPr lIns="0" tIns="0" rIns="0" bIns="0" rtlCol="0" anchor="t">
            <a:spAutoFit/>
          </a:bodyPr>
          <a:lstStyle/>
          <a:p>
            <a:pPr algn="ctr">
              <a:lnSpc>
                <a:spcPts val="3715"/>
              </a:lnSpc>
            </a:pPr>
            <a:r>
              <a:rPr lang="en-US" sz="3203" dirty="0" err="1">
                <a:solidFill>
                  <a:srgbClr val="000000"/>
                </a:solidFill>
                <a:latin typeface="Glacial Indifference"/>
              </a:rPr>
              <a:t>Certaines</a:t>
            </a:r>
            <a:r>
              <a:rPr lang="en-US" sz="3203" dirty="0">
                <a:solidFill>
                  <a:srgbClr val="000000"/>
                </a:solidFill>
                <a:latin typeface="Glacial Indifference"/>
              </a:rPr>
              <a:t> dimensions </a:t>
            </a:r>
            <a:r>
              <a:rPr lang="en-US" sz="3203" dirty="0" err="1">
                <a:solidFill>
                  <a:srgbClr val="000000"/>
                </a:solidFill>
                <a:latin typeface="Glacial Indifference"/>
              </a:rPr>
              <a:t>sont</a:t>
            </a:r>
            <a:r>
              <a:rPr lang="en-US" sz="3203" dirty="0">
                <a:solidFill>
                  <a:srgbClr val="000000"/>
                </a:solidFill>
                <a:latin typeface="Glacial Indifference"/>
              </a:rPr>
              <a:t> </a:t>
            </a:r>
            <a:r>
              <a:rPr lang="en-US" sz="3203" dirty="0" err="1">
                <a:solidFill>
                  <a:srgbClr val="000000"/>
                </a:solidFill>
                <a:latin typeface="Glacial Indifference"/>
              </a:rPr>
              <a:t>utilisées</a:t>
            </a:r>
            <a:r>
              <a:rPr lang="en-US" sz="3203" dirty="0">
                <a:solidFill>
                  <a:srgbClr val="000000"/>
                </a:solidFill>
                <a:latin typeface="Glacial Indifference"/>
              </a:rPr>
              <a:t> à </a:t>
            </a:r>
            <a:r>
              <a:rPr lang="en-US" sz="3203" dirty="0" err="1">
                <a:solidFill>
                  <a:srgbClr val="000000"/>
                </a:solidFill>
                <a:latin typeface="Glacial Indifference"/>
              </a:rPr>
              <a:t>plusieurs</a:t>
            </a:r>
            <a:r>
              <a:rPr lang="en-US" sz="3203" dirty="0">
                <a:solidFill>
                  <a:srgbClr val="000000"/>
                </a:solidFill>
                <a:latin typeface="Glacial Indifference"/>
              </a:rPr>
              <a:t> reprises avec des </a:t>
            </a:r>
            <a:r>
              <a:rPr lang="en-US" sz="3203" dirty="0" err="1">
                <a:solidFill>
                  <a:srgbClr val="000000"/>
                </a:solidFill>
                <a:latin typeface="Glacial Indifference"/>
              </a:rPr>
              <a:t>rôles</a:t>
            </a:r>
            <a:r>
              <a:rPr lang="en-US" sz="3203" dirty="0">
                <a:solidFill>
                  <a:srgbClr val="000000"/>
                </a:solidFill>
                <a:latin typeface="Glacial Indifference"/>
              </a:rPr>
              <a:t> </a:t>
            </a:r>
            <a:r>
              <a:rPr lang="en-US" sz="3203" dirty="0" err="1">
                <a:solidFill>
                  <a:srgbClr val="000000"/>
                </a:solidFill>
                <a:latin typeface="Glacial Indifference"/>
              </a:rPr>
              <a:t>différents</a:t>
            </a:r>
            <a:r>
              <a:rPr lang="en-US" sz="3203" dirty="0">
                <a:solidFill>
                  <a:srgbClr val="000000"/>
                </a:solidFill>
                <a:latin typeface="Glacial Indifference"/>
              </a:rPr>
              <a:t>, </a:t>
            </a:r>
            <a:r>
              <a:rPr lang="en-US" sz="3203" dirty="0" err="1">
                <a:solidFill>
                  <a:srgbClr val="000000"/>
                </a:solidFill>
                <a:latin typeface="Glacial Indifference"/>
              </a:rPr>
              <a:t>optimisant</a:t>
            </a:r>
            <a:r>
              <a:rPr lang="en-US" sz="3203" dirty="0">
                <a:solidFill>
                  <a:srgbClr val="000000"/>
                </a:solidFill>
                <a:latin typeface="Glacial Indifference"/>
              </a:rPr>
              <a:t> </a:t>
            </a:r>
            <a:r>
              <a:rPr lang="en-US" sz="3203" dirty="0" err="1">
                <a:solidFill>
                  <a:srgbClr val="000000"/>
                </a:solidFill>
                <a:latin typeface="Glacial Indifference"/>
              </a:rPr>
              <a:t>ainsi</a:t>
            </a:r>
            <a:r>
              <a:rPr lang="en-US" sz="3203" dirty="0">
                <a:solidFill>
                  <a:srgbClr val="000000"/>
                </a:solidFill>
                <a:latin typeface="Glacial Indifference"/>
              </a:rPr>
              <a:t> </a:t>
            </a:r>
            <a:r>
              <a:rPr lang="en-US" sz="3203" dirty="0" err="1">
                <a:solidFill>
                  <a:srgbClr val="000000"/>
                </a:solidFill>
                <a:latin typeface="Glacial Indifference"/>
              </a:rPr>
              <a:t>l'efficacité</a:t>
            </a:r>
            <a:r>
              <a:rPr lang="en-US" sz="3203" dirty="0">
                <a:solidFill>
                  <a:srgbClr val="000000"/>
                </a:solidFill>
                <a:latin typeface="Glacial Indifference"/>
              </a:rPr>
              <a:t> de </a:t>
            </a:r>
            <a:r>
              <a:rPr lang="en-US" sz="3203" dirty="0" err="1">
                <a:solidFill>
                  <a:srgbClr val="000000"/>
                </a:solidFill>
                <a:latin typeface="Glacial Indifference"/>
              </a:rPr>
              <a:t>l'entreposage</a:t>
            </a:r>
            <a:r>
              <a:rPr lang="en-US" sz="3203" dirty="0">
                <a:solidFill>
                  <a:srgbClr val="000000"/>
                </a:solidFill>
                <a:latin typeface="Glacial Indifference"/>
              </a:rPr>
              <a:t> des données.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504660" y="1864538"/>
            <a:ext cx="3877605" cy="531117"/>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Bold"/>
              </a:rPr>
              <a:t>Dimensions :</a:t>
            </a:r>
          </a:p>
        </p:txBody>
      </p:sp>
      <p:sp>
        <p:nvSpPr>
          <p:cNvPr id="10" name="AutoShape 10"/>
          <p:cNvSpPr/>
          <p:nvPr/>
        </p:nvSpPr>
        <p:spPr>
          <a:xfrm flipH="1">
            <a:off x="4053401" y="2395654"/>
            <a:ext cx="4390062" cy="1740479"/>
          </a:xfrm>
          <a:prstGeom prst="line">
            <a:avLst/>
          </a:prstGeom>
          <a:ln w="38100" cap="flat">
            <a:solidFill>
              <a:srgbClr val="000000"/>
            </a:solidFill>
            <a:prstDash val="solid"/>
            <a:headEnd type="none" w="sm" len="sm"/>
            <a:tailEnd type="arrow" w="med" len="sm"/>
          </a:ln>
        </p:spPr>
        <p:txBody>
          <a:bodyPr/>
          <a:lstStyle/>
          <a:p>
            <a:endParaRPr lang="fr-FR"/>
          </a:p>
        </p:txBody>
      </p:sp>
      <p:sp>
        <p:nvSpPr>
          <p:cNvPr id="11" name="AutoShape 11"/>
          <p:cNvSpPr/>
          <p:nvPr/>
        </p:nvSpPr>
        <p:spPr>
          <a:xfrm>
            <a:off x="8443462" y="2395654"/>
            <a:ext cx="0" cy="1805619"/>
          </a:xfrm>
          <a:prstGeom prst="line">
            <a:avLst/>
          </a:prstGeom>
          <a:ln w="38100" cap="flat">
            <a:solidFill>
              <a:srgbClr val="000000"/>
            </a:solidFill>
            <a:prstDash val="solid"/>
            <a:headEnd type="none" w="sm" len="sm"/>
            <a:tailEnd type="arrow" w="med" len="sm"/>
          </a:ln>
        </p:spPr>
        <p:txBody>
          <a:bodyPr/>
          <a:lstStyle/>
          <a:p>
            <a:endParaRPr lang="fr-FR"/>
          </a:p>
        </p:txBody>
      </p:sp>
      <p:sp>
        <p:nvSpPr>
          <p:cNvPr id="12" name="Freeform 12"/>
          <p:cNvSpPr/>
          <p:nvPr/>
        </p:nvSpPr>
        <p:spPr>
          <a:xfrm>
            <a:off x="10050816" y="3044792"/>
            <a:ext cx="7886888" cy="507344"/>
          </a:xfrm>
          <a:custGeom>
            <a:avLst/>
            <a:gdLst/>
            <a:ahLst/>
            <a:cxnLst/>
            <a:rect l="l" t="t" r="r" b="b"/>
            <a:pathLst>
              <a:path w="7886888" h="507344">
                <a:moveTo>
                  <a:pt x="0" y="0"/>
                </a:moveTo>
                <a:lnTo>
                  <a:pt x="7886888" y="0"/>
                </a:lnTo>
                <a:lnTo>
                  <a:pt x="7886888" y="507344"/>
                </a:lnTo>
                <a:lnTo>
                  <a:pt x="0" y="507344"/>
                </a:lnTo>
                <a:lnTo>
                  <a:pt x="0" y="0"/>
                </a:lnTo>
                <a:close/>
              </a:path>
            </a:pathLst>
          </a:custGeom>
          <a:blipFill>
            <a:blip r:embed="rId3"/>
            <a:stretch>
              <a:fillRect/>
            </a:stretch>
          </a:blipFill>
        </p:spPr>
        <p:txBody>
          <a:bodyPr/>
          <a:lstStyle/>
          <a:p>
            <a:endParaRPr lang="fr-FR"/>
          </a:p>
        </p:txBody>
      </p:sp>
      <p:sp>
        <p:nvSpPr>
          <p:cNvPr id="13" name="Freeform 13"/>
          <p:cNvSpPr/>
          <p:nvPr/>
        </p:nvSpPr>
        <p:spPr>
          <a:xfrm>
            <a:off x="10050816" y="3910893"/>
            <a:ext cx="8069487" cy="450481"/>
          </a:xfrm>
          <a:custGeom>
            <a:avLst/>
            <a:gdLst/>
            <a:ahLst/>
            <a:cxnLst/>
            <a:rect l="l" t="t" r="r" b="b"/>
            <a:pathLst>
              <a:path w="8069487" h="450481">
                <a:moveTo>
                  <a:pt x="0" y="0"/>
                </a:moveTo>
                <a:lnTo>
                  <a:pt x="8069487" y="0"/>
                </a:lnTo>
                <a:lnTo>
                  <a:pt x="8069487" y="450481"/>
                </a:lnTo>
                <a:lnTo>
                  <a:pt x="0" y="450481"/>
                </a:lnTo>
                <a:lnTo>
                  <a:pt x="0" y="0"/>
                </a:lnTo>
                <a:close/>
              </a:path>
            </a:pathLst>
          </a:custGeom>
          <a:blipFill>
            <a:blip r:embed="rId4"/>
            <a:stretch>
              <a:fillRect/>
            </a:stretch>
          </a:blipFill>
        </p:spPr>
        <p:txBody>
          <a:bodyPr/>
          <a:lstStyle/>
          <a:p>
            <a:endParaRPr lang="fr-FR"/>
          </a:p>
        </p:txBody>
      </p:sp>
      <p:sp>
        <p:nvSpPr>
          <p:cNvPr id="15" name="TextBox 15"/>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12</a:t>
            </a:r>
          </a:p>
        </p:txBody>
      </p:sp>
      <p:sp>
        <p:nvSpPr>
          <p:cNvPr id="16" name="TextBox 16"/>
          <p:cNvSpPr txBox="1"/>
          <p:nvPr/>
        </p:nvSpPr>
        <p:spPr>
          <a:xfrm>
            <a:off x="1976217" y="4069458"/>
            <a:ext cx="4154368" cy="531117"/>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a:rPr>
              <a:t>1.</a:t>
            </a:r>
            <a:r>
              <a:rPr lang="en-US" sz="3089">
                <a:solidFill>
                  <a:srgbClr val="000000"/>
                </a:solidFill>
                <a:latin typeface="Glacial Indifference Bold"/>
              </a:rPr>
              <a:t>Dimensions Rôlistes :</a:t>
            </a:r>
          </a:p>
        </p:txBody>
      </p:sp>
      <p:sp>
        <p:nvSpPr>
          <p:cNvPr id="17" name="TextBox 17"/>
          <p:cNvSpPr txBox="1"/>
          <p:nvPr/>
        </p:nvSpPr>
        <p:spPr>
          <a:xfrm>
            <a:off x="6504660" y="4134598"/>
            <a:ext cx="3877605" cy="1074042"/>
          </a:xfrm>
          <a:prstGeom prst="rect">
            <a:avLst/>
          </a:prstGeom>
        </p:spPr>
        <p:txBody>
          <a:bodyPr lIns="0" tIns="0" rIns="0" bIns="0" rtlCol="0" anchor="t">
            <a:spAutoFit/>
          </a:bodyPr>
          <a:lstStyle/>
          <a:p>
            <a:pPr algn="ctr">
              <a:lnSpc>
                <a:spcPts val="4325"/>
              </a:lnSpc>
            </a:pPr>
            <a:r>
              <a:rPr lang="en-US" sz="3089" dirty="0">
                <a:solidFill>
                  <a:srgbClr val="000000"/>
                </a:solidFill>
                <a:latin typeface="Glacial Indifference"/>
              </a:rPr>
              <a:t>2. </a:t>
            </a:r>
            <a:r>
              <a:rPr lang="en-US" sz="3089" dirty="0">
                <a:solidFill>
                  <a:srgbClr val="000000"/>
                </a:solidFill>
                <a:latin typeface="Glacial Indifference Bold"/>
              </a:rPr>
              <a:t>Dimensions </a:t>
            </a:r>
            <a:r>
              <a:rPr lang="en-US" sz="3089" dirty="0" err="1">
                <a:solidFill>
                  <a:srgbClr val="000000"/>
                </a:solidFill>
                <a:latin typeface="Glacial Indifference Bold"/>
              </a:rPr>
              <a:t>Corrélées</a:t>
            </a:r>
            <a:r>
              <a:rPr lang="en-US" sz="3089" dirty="0">
                <a:solidFill>
                  <a:srgbClr val="000000"/>
                </a:solidFill>
                <a:latin typeface="Glacial Indifference Bold"/>
              </a:rPr>
              <a:t> :</a:t>
            </a:r>
          </a:p>
        </p:txBody>
      </p:sp>
      <p:sp>
        <p:nvSpPr>
          <p:cNvPr id="18" name="TextBox 18"/>
          <p:cNvSpPr txBox="1"/>
          <p:nvPr/>
        </p:nvSpPr>
        <p:spPr>
          <a:xfrm>
            <a:off x="6130585" y="5565284"/>
            <a:ext cx="5279307" cy="4207272"/>
          </a:xfrm>
          <a:prstGeom prst="rect">
            <a:avLst/>
          </a:prstGeom>
        </p:spPr>
        <p:txBody>
          <a:bodyPr lIns="0" tIns="0" rIns="0" bIns="0" rtlCol="0" anchor="t">
            <a:spAutoFit/>
          </a:bodyPr>
          <a:lstStyle/>
          <a:p>
            <a:pPr algn="ctr">
              <a:lnSpc>
                <a:spcPts val="3715"/>
              </a:lnSpc>
            </a:pPr>
            <a:r>
              <a:rPr lang="en-US" sz="3203">
                <a:solidFill>
                  <a:srgbClr val="000000"/>
                </a:solidFill>
                <a:latin typeface="Glacial Indifference"/>
              </a:rPr>
              <a:t>Pour maximiser la pertinence des analyses, nous avons introduit des dimensions corrélées, telles que la classe de service et la base tarifaire. Ces dimensions peuvent être analysées séparément ou combinées pour une compréhension approfondie.</a:t>
            </a:r>
          </a:p>
        </p:txBody>
      </p:sp>
      <p:sp>
        <p:nvSpPr>
          <p:cNvPr id="19" name="TextBox 13">
            <a:extLst>
              <a:ext uri="{FF2B5EF4-FFF2-40B4-BE49-F238E27FC236}">
                <a16:creationId xmlns:a16="http://schemas.microsoft.com/office/drawing/2014/main" id="{48CDE4A3-2D30-D8FE-CB95-F900F32F9AAF}"/>
              </a:ext>
            </a:extLst>
          </p:cNvPr>
          <p:cNvSpPr txBox="1"/>
          <p:nvPr/>
        </p:nvSpPr>
        <p:spPr>
          <a:xfrm>
            <a:off x="800100" y="348271"/>
            <a:ext cx="11468094" cy="656013"/>
          </a:xfrm>
          <a:prstGeom prst="rect">
            <a:avLst/>
          </a:prstGeom>
        </p:spPr>
        <p:txBody>
          <a:bodyPr wrap="square" lIns="0" tIns="0" rIns="0" bIns="0" rtlCol="0" anchor="t">
            <a:spAutoFit/>
          </a:bodyPr>
          <a:lstStyle/>
          <a:p>
            <a:pPr>
              <a:lnSpc>
                <a:spcPts val="5546"/>
              </a:lnSpc>
            </a:pPr>
            <a:r>
              <a:rPr lang="en-US" sz="3961" dirty="0">
                <a:solidFill>
                  <a:srgbClr val="000000"/>
                </a:solidFill>
                <a:latin typeface="Glacial Indifference"/>
              </a:rPr>
              <a:t>Type de dimension du </a:t>
            </a:r>
            <a:r>
              <a:rPr lang="en-US" sz="3961" dirty="0" err="1">
                <a:solidFill>
                  <a:srgbClr val="000000"/>
                </a:solidFill>
                <a:latin typeface="Glacial Indifference"/>
              </a:rPr>
              <a:t>modèle</a:t>
            </a:r>
            <a:r>
              <a:rPr lang="en-US" sz="3961" dirty="0">
                <a:solidFill>
                  <a:srgbClr val="000000"/>
                </a:solidFill>
                <a:latin typeface="Glacial Indifference"/>
              </a:rPr>
              <a:t> </a:t>
            </a:r>
            <a:r>
              <a:rPr lang="en-US" sz="3961" dirty="0" err="1">
                <a:solidFill>
                  <a:srgbClr val="000000"/>
                </a:solidFill>
                <a:latin typeface="Glacial Indifference"/>
              </a:rPr>
              <a:t>conceptuel</a:t>
            </a:r>
            <a:r>
              <a:rPr lang="en-US" sz="3961" dirty="0">
                <a:solidFill>
                  <a:srgbClr val="000000"/>
                </a:solidFill>
                <a:latin typeface="Glacial Indifference"/>
              </a:rPr>
              <a:t> du DW</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944432" y="7683383"/>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5787648"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504660" y="1599021"/>
            <a:ext cx="3877605" cy="531117"/>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Bold"/>
              </a:rPr>
              <a:t>Dimensions :</a:t>
            </a:r>
          </a:p>
        </p:txBody>
      </p:sp>
      <p:sp>
        <p:nvSpPr>
          <p:cNvPr id="10" name="AutoShape 10"/>
          <p:cNvSpPr/>
          <p:nvPr/>
        </p:nvSpPr>
        <p:spPr>
          <a:xfrm flipH="1">
            <a:off x="4053401" y="2130137"/>
            <a:ext cx="4390062" cy="2005996"/>
          </a:xfrm>
          <a:prstGeom prst="line">
            <a:avLst/>
          </a:prstGeom>
          <a:ln w="38100" cap="flat">
            <a:solidFill>
              <a:srgbClr val="000000"/>
            </a:solidFill>
            <a:prstDash val="solid"/>
            <a:headEnd type="none" w="sm" len="sm"/>
            <a:tailEnd type="arrow" w="med" len="sm"/>
          </a:ln>
        </p:spPr>
        <p:txBody>
          <a:bodyPr/>
          <a:lstStyle/>
          <a:p>
            <a:endParaRPr lang="fr-FR"/>
          </a:p>
        </p:txBody>
      </p:sp>
      <p:sp>
        <p:nvSpPr>
          <p:cNvPr id="11" name="AutoShape 11"/>
          <p:cNvSpPr/>
          <p:nvPr/>
        </p:nvSpPr>
        <p:spPr>
          <a:xfrm flipH="1">
            <a:off x="8443462" y="2130137"/>
            <a:ext cx="0" cy="2071136"/>
          </a:xfrm>
          <a:prstGeom prst="line">
            <a:avLst/>
          </a:prstGeom>
          <a:ln w="38100" cap="flat">
            <a:solidFill>
              <a:srgbClr val="000000"/>
            </a:solidFill>
            <a:prstDash val="solid"/>
            <a:headEnd type="none" w="sm" len="sm"/>
            <a:tailEnd type="arrow" w="med" len="sm"/>
          </a:ln>
        </p:spPr>
        <p:txBody>
          <a:bodyPr/>
          <a:lstStyle/>
          <a:p>
            <a:endParaRPr lang="fr-FR"/>
          </a:p>
        </p:txBody>
      </p:sp>
      <p:sp>
        <p:nvSpPr>
          <p:cNvPr id="12" name="AutoShape 12"/>
          <p:cNvSpPr/>
          <p:nvPr/>
        </p:nvSpPr>
        <p:spPr>
          <a:xfrm>
            <a:off x="8443462" y="2130137"/>
            <a:ext cx="4484645" cy="2005996"/>
          </a:xfrm>
          <a:prstGeom prst="line">
            <a:avLst/>
          </a:prstGeom>
          <a:ln w="38100" cap="flat">
            <a:solidFill>
              <a:srgbClr val="000000"/>
            </a:solidFill>
            <a:prstDash val="solid"/>
            <a:headEnd type="none" w="sm" len="sm"/>
            <a:tailEnd type="arrow" w="med" len="sm"/>
          </a:ln>
        </p:spPr>
        <p:txBody>
          <a:bodyPr/>
          <a:lstStyle/>
          <a:p>
            <a:endParaRPr lang="fr-FR"/>
          </a:p>
        </p:txBody>
      </p:sp>
      <p:sp>
        <p:nvSpPr>
          <p:cNvPr id="13" name="Freeform 13"/>
          <p:cNvSpPr/>
          <p:nvPr/>
        </p:nvSpPr>
        <p:spPr>
          <a:xfrm>
            <a:off x="1976217" y="5846815"/>
            <a:ext cx="9720190" cy="762368"/>
          </a:xfrm>
          <a:custGeom>
            <a:avLst/>
            <a:gdLst/>
            <a:ahLst/>
            <a:cxnLst/>
            <a:rect l="l" t="t" r="r" b="b"/>
            <a:pathLst>
              <a:path w="9720190" h="762368">
                <a:moveTo>
                  <a:pt x="0" y="0"/>
                </a:moveTo>
                <a:lnTo>
                  <a:pt x="9720190" y="0"/>
                </a:lnTo>
                <a:lnTo>
                  <a:pt x="9720190" y="762368"/>
                </a:lnTo>
                <a:lnTo>
                  <a:pt x="0" y="762368"/>
                </a:lnTo>
                <a:lnTo>
                  <a:pt x="0" y="0"/>
                </a:lnTo>
                <a:close/>
              </a:path>
            </a:pathLst>
          </a:custGeom>
          <a:blipFill>
            <a:blip r:embed="rId3"/>
            <a:stretch>
              <a:fillRect/>
            </a:stretch>
          </a:blipFill>
        </p:spPr>
        <p:txBody>
          <a:bodyPr/>
          <a:lstStyle/>
          <a:p>
            <a:endParaRPr lang="fr-FR"/>
          </a:p>
        </p:txBody>
      </p:sp>
      <p:sp>
        <p:nvSpPr>
          <p:cNvPr id="15" name="TextBox 15"/>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13</a:t>
            </a:r>
          </a:p>
        </p:txBody>
      </p:sp>
      <p:sp>
        <p:nvSpPr>
          <p:cNvPr id="16" name="TextBox 16"/>
          <p:cNvSpPr txBox="1"/>
          <p:nvPr/>
        </p:nvSpPr>
        <p:spPr>
          <a:xfrm>
            <a:off x="1976217" y="4069458"/>
            <a:ext cx="4154368" cy="531117"/>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a:rPr>
              <a:t>1.</a:t>
            </a:r>
            <a:r>
              <a:rPr lang="en-US" sz="3089">
                <a:solidFill>
                  <a:srgbClr val="000000"/>
                </a:solidFill>
                <a:latin typeface="Glacial Indifference Bold"/>
              </a:rPr>
              <a:t>Dimensions Rôlistes :</a:t>
            </a:r>
          </a:p>
        </p:txBody>
      </p:sp>
      <p:sp>
        <p:nvSpPr>
          <p:cNvPr id="17" name="TextBox 17"/>
          <p:cNvSpPr txBox="1"/>
          <p:nvPr/>
        </p:nvSpPr>
        <p:spPr>
          <a:xfrm>
            <a:off x="6504660" y="4134598"/>
            <a:ext cx="3877605" cy="1074042"/>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a:rPr>
              <a:t>2. </a:t>
            </a:r>
            <a:r>
              <a:rPr lang="en-US" sz="3089">
                <a:solidFill>
                  <a:srgbClr val="000000"/>
                </a:solidFill>
                <a:latin typeface="Glacial Indifference Bold"/>
              </a:rPr>
              <a:t>Dimensions Corrélées :</a:t>
            </a:r>
          </a:p>
        </p:txBody>
      </p:sp>
      <p:sp>
        <p:nvSpPr>
          <p:cNvPr id="18" name="TextBox 18"/>
          <p:cNvSpPr txBox="1"/>
          <p:nvPr/>
        </p:nvSpPr>
        <p:spPr>
          <a:xfrm>
            <a:off x="12389954" y="5561458"/>
            <a:ext cx="5279307" cy="3740547"/>
          </a:xfrm>
          <a:prstGeom prst="rect">
            <a:avLst/>
          </a:prstGeom>
        </p:spPr>
        <p:txBody>
          <a:bodyPr lIns="0" tIns="0" rIns="0" bIns="0" rtlCol="0" anchor="t">
            <a:spAutoFit/>
          </a:bodyPr>
          <a:lstStyle/>
          <a:p>
            <a:pPr algn="ctr">
              <a:lnSpc>
                <a:spcPts val="3715"/>
              </a:lnSpc>
            </a:pPr>
            <a:r>
              <a:rPr lang="en-US" sz="3203" dirty="0">
                <a:solidFill>
                  <a:srgbClr val="000000"/>
                </a:solidFill>
                <a:latin typeface="Glacial Indifference"/>
              </a:rPr>
              <a:t>Les dimensions relatives aux </a:t>
            </a:r>
            <a:r>
              <a:rPr lang="en-US" sz="3203" dirty="0" err="1">
                <a:solidFill>
                  <a:srgbClr val="000000"/>
                </a:solidFill>
                <a:latin typeface="Glacial Indifference"/>
              </a:rPr>
              <a:t>aéroports</a:t>
            </a:r>
            <a:r>
              <a:rPr lang="en-US" sz="3203" dirty="0">
                <a:solidFill>
                  <a:srgbClr val="000000"/>
                </a:solidFill>
                <a:latin typeface="Glacial Indifference"/>
              </a:rPr>
              <a:t>, aux </a:t>
            </a:r>
            <a:r>
              <a:rPr lang="en-US" sz="3203" dirty="0" err="1">
                <a:solidFill>
                  <a:srgbClr val="000000"/>
                </a:solidFill>
                <a:latin typeface="Glacial Indifference"/>
              </a:rPr>
              <a:t>origines</a:t>
            </a:r>
            <a:r>
              <a:rPr lang="en-US" sz="3203" dirty="0">
                <a:solidFill>
                  <a:srgbClr val="000000"/>
                </a:solidFill>
                <a:latin typeface="Glacial Indifference"/>
              </a:rPr>
              <a:t> et aux destinations </a:t>
            </a:r>
            <a:r>
              <a:rPr lang="en-US" sz="3203" dirty="0" err="1">
                <a:solidFill>
                  <a:srgbClr val="000000"/>
                </a:solidFill>
                <a:latin typeface="Glacial Indifference"/>
              </a:rPr>
              <a:t>permettent</a:t>
            </a:r>
            <a:r>
              <a:rPr lang="en-US" sz="3203" dirty="0">
                <a:solidFill>
                  <a:srgbClr val="000000"/>
                </a:solidFill>
                <a:latin typeface="Glacial Indifference"/>
              </a:rPr>
              <a:t> </a:t>
            </a:r>
            <a:r>
              <a:rPr lang="en-US" sz="3203" dirty="0" err="1">
                <a:solidFill>
                  <a:srgbClr val="000000"/>
                </a:solidFill>
                <a:latin typeface="Glacial Indifference"/>
              </a:rPr>
              <a:t>une</a:t>
            </a:r>
            <a:r>
              <a:rPr lang="en-US" sz="3203" dirty="0">
                <a:solidFill>
                  <a:srgbClr val="000000"/>
                </a:solidFill>
                <a:latin typeface="Glacial Indifference"/>
              </a:rPr>
              <a:t> </a:t>
            </a:r>
            <a:r>
              <a:rPr lang="en-US" sz="3203" dirty="0" err="1">
                <a:solidFill>
                  <a:srgbClr val="000000"/>
                </a:solidFill>
                <a:latin typeface="Glacial Indifference"/>
              </a:rPr>
              <a:t>analyse</a:t>
            </a:r>
            <a:r>
              <a:rPr lang="en-US" sz="3203" dirty="0">
                <a:solidFill>
                  <a:srgbClr val="000000"/>
                </a:solidFill>
                <a:latin typeface="Glacial Indifference"/>
              </a:rPr>
              <a:t> </a:t>
            </a:r>
            <a:r>
              <a:rPr lang="en-US" sz="3203" dirty="0" err="1">
                <a:solidFill>
                  <a:srgbClr val="000000"/>
                </a:solidFill>
                <a:latin typeface="Glacial Indifference"/>
              </a:rPr>
              <a:t>géospatiale</a:t>
            </a:r>
            <a:r>
              <a:rPr lang="en-US" sz="3203" dirty="0">
                <a:solidFill>
                  <a:srgbClr val="000000"/>
                </a:solidFill>
                <a:latin typeface="Glacial Indifference"/>
              </a:rPr>
              <a:t> des voyages. </a:t>
            </a:r>
            <a:r>
              <a:rPr lang="en-US" sz="3203" dirty="0" err="1">
                <a:solidFill>
                  <a:srgbClr val="000000"/>
                </a:solidFill>
                <a:latin typeface="Glacial Indifference"/>
              </a:rPr>
              <a:t>Cela</a:t>
            </a:r>
            <a:r>
              <a:rPr lang="en-US" sz="3203" dirty="0">
                <a:solidFill>
                  <a:srgbClr val="000000"/>
                </a:solidFill>
                <a:latin typeface="Glacial Indifference"/>
              </a:rPr>
              <a:t> </a:t>
            </a:r>
            <a:r>
              <a:rPr lang="en-US" sz="3203" dirty="0" err="1">
                <a:solidFill>
                  <a:srgbClr val="000000"/>
                </a:solidFill>
                <a:latin typeface="Glacial Indifference"/>
              </a:rPr>
              <a:t>offre</a:t>
            </a:r>
            <a:r>
              <a:rPr lang="en-US" sz="3203" dirty="0">
                <a:solidFill>
                  <a:srgbClr val="000000"/>
                </a:solidFill>
                <a:latin typeface="Glacial Indifference"/>
              </a:rPr>
              <a:t> </a:t>
            </a:r>
            <a:r>
              <a:rPr lang="en-US" sz="3203" dirty="0" err="1">
                <a:solidFill>
                  <a:srgbClr val="000000"/>
                </a:solidFill>
                <a:latin typeface="Glacial Indifference"/>
              </a:rPr>
              <a:t>une</a:t>
            </a:r>
            <a:r>
              <a:rPr lang="en-US" sz="3203" dirty="0">
                <a:solidFill>
                  <a:srgbClr val="000000"/>
                </a:solidFill>
                <a:latin typeface="Glacial Indifference"/>
              </a:rPr>
              <a:t> </a:t>
            </a:r>
            <a:r>
              <a:rPr lang="en-US" sz="3203" dirty="0" err="1">
                <a:solidFill>
                  <a:srgbClr val="000000"/>
                </a:solidFill>
                <a:latin typeface="Glacial Indifference"/>
              </a:rPr>
              <a:t>compréhension</a:t>
            </a:r>
            <a:r>
              <a:rPr lang="en-US" sz="3203" dirty="0">
                <a:solidFill>
                  <a:srgbClr val="000000"/>
                </a:solidFill>
                <a:latin typeface="Glacial Indifference"/>
              </a:rPr>
              <a:t> </a:t>
            </a:r>
            <a:r>
              <a:rPr lang="en-US" sz="3203" dirty="0" err="1">
                <a:solidFill>
                  <a:srgbClr val="000000"/>
                </a:solidFill>
                <a:latin typeface="Glacial Indifference"/>
              </a:rPr>
              <a:t>approfondie</a:t>
            </a:r>
            <a:r>
              <a:rPr lang="en-US" sz="3203" dirty="0">
                <a:solidFill>
                  <a:srgbClr val="000000"/>
                </a:solidFill>
                <a:latin typeface="Glacial Indifference"/>
              </a:rPr>
              <a:t> des performances </a:t>
            </a:r>
            <a:r>
              <a:rPr lang="en-US" sz="3203" dirty="0" err="1">
                <a:solidFill>
                  <a:srgbClr val="000000"/>
                </a:solidFill>
                <a:latin typeface="Glacial Indifference"/>
              </a:rPr>
              <a:t>en</a:t>
            </a:r>
            <a:r>
              <a:rPr lang="en-US" sz="3203" dirty="0">
                <a:solidFill>
                  <a:srgbClr val="000000"/>
                </a:solidFill>
                <a:latin typeface="Glacial Indifference"/>
              </a:rPr>
              <a:t> </a:t>
            </a:r>
            <a:r>
              <a:rPr lang="en-US" sz="3203" dirty="0" err="1">
                <a:solidFill>
                  <a:srgbClr val="000000"/>
                </a:solidFill>
                <a:latin typeface="Glacial Indifference"/>
              </a:rPr>
              <a:t>fonction</a:t>
            </a:r>
            <a:r>
              <a:rPr lang="en-US" sz="3203" dirty="0">
                <a:solidFill>
                  <a:srgbClr val="000000"/>
                </a:solidFill>
                <a:latin typeface="Glacial Indifference"/>
              </a:rPr>
              <a:t> des emplacements.</a:t>
            </a:r>
          </a:p>
        </p:txBody>
      </p:sp>
      <p:sp>
        <p:nvSpPr>
          <p:cNvPr id="19" name="TextBox 19"/>
          <p:cNvSpPr txBox="1"/>
          <p:nvPr/>
        </p:nvSpPr>
        <p:spPr>
          <a:xfrm>
            <a:off x="12389954" y="4030217"/>
            <a:ext cx="4413390" cy="1074042"/>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a:rPr>
              <a:t>3. </a:t>
            </a:r>
            <a:r>
              <a:rPr lang="en-US" sz="3089">
                <a:solidFill>
                  <a:srgbClr val="000000"/>
                </a:solidFill>
                <a:latin typeface="Glacial Indifference Bold"/>
              </a:rPr>
              <a:t>Dimensions de Localisation :</a:t>
            </a:r>
          </a:p>
        </p:txBody>
      </p:sp>
      <p:sp>
        <p:nvSpPr>
          <p:cNvPr id="20" name="TextBox 13">
            <a:extLst>
              <a:ext uri="{FF2B5EF4-FFF2-40B4-BE49-F238E27FC236}">
                <a16:creationId xmlns:a16="http://schemas.microsoft.com/office/drawing/2014/main" id="{9A6CF0EC-CD49-7DF1-3F06-7E18C1F81459}"/>
              </a:ext>
            </a:extLst>
          </p:cNvPr>
          <p:cNvSpPr txBox="1"/>
          <p:nvPr/>
        </p:nvSpPr>
        <p:spPr>
          <a:xfrm>
            <a:off x="800100" y="348271"/>
            <a:ext cx="11468094" cy="656013"/>
          </a:xfrm>
          <a:prstGeom prst="rect">
            <a:avLst/>
          </a:prstGeom>
        </p:spPr>
        <p:txBody>
          <a:bodyPr wrap="square" lIns="0" tIns="0" rIns="0" bIns="0" rtlCol="0" anchor="t">
            <a:spAutoFit/>
          </a:bodyPr>
          <a:lstStyle/>
          <a:p>
            <a:pPr>
              <a:lnSpc>
                <a:spcPts val="5546"/>
              </a:lnSpc>
            </a:pPr>
            <a:r>
              <a:rPr lang="en-US" sz="3961" dirty="0">
                <a:solidFill>
                  <a:srgbClr val="000000"/>
                </a:solidFill>
                <a:latin typeface="Glacial Indifference"/>
              </a:rPr>
              <a:t>Type de dimension du </a:t>
            </a:r>
            <a:r>
              <a:rPr lang="en-US" sz="3961" dirty="0" err="1">
                <a:solidFill>
                  <a:srgbClr val="000000"/>
                </a:solidFill>
                <a:latin typeface="Glacial Indifference"/>
              </a:rPr>
              <a:t>modèle</a:t>
            </a:r>
            <a:r>
              <a:rPr lang="en-US" sz="3961" dirty="0">
                <a:solidFill>
                  <a:srgbClr val="000000"/>
                </a:solidFill>
                <a:latin typeface="Glacial Indifference"/>
              </a:rPr>
              <a:t> </a:t>
            </a:r>
            <a:r>
              <a:rPr lang="en-US" sz="3961" dirty="0" err="1">
                <a:solidFill>
                  <a:srgbClr val="000000"/>
                </a:solidFill>
                <a:latin typeface="Glacial Indifference"/>
              </a:rPr>
              <a:t>conceptuel</a:t>
            </a:r>
            <a:r>
              <a:rPr lang="en-US" sz="3961" dirty="0">
                <a:solidFill>
                  <a:srgbClr val="000000"/>
                </a:solidFill>
                <a:latin typeface="Glacial Indifference"/>
              </a:rPr>
              <a:t> du DW</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Freeform 3"/>
          <p:cNvSpPr/>
          <p:nvPr/>
        </p:nvSpPr>
        <p:spPr>
          <a:xfrm>
            <a:off x="10392005" y="4680637"/>
            <a:ext cx="7895995" cy="7895995"/>
          </a:xfrm>
          <a:custGeom>
            <a:avLst/>
            <a:gdLst/>
            <a:ahLst/>
            <a:cxnLst/>
            <a:rect l="l" t="t" r="r" b="b"/>
            <a:pathLst>
              <a:path w="7895995" h="7895995">
                <a:moveTo>
                  <a:pt x="0" y="0"/>
                </a:moveTo>
                <a:lnTo>
                  <a:pt x="7895995" y="0"/>
                </a:lnTo>
                <a:lnTo>
                  <a:pt x="7895995" y="7895994"/>
                </a:lnTo>
                <a:lnTo>
                  <a:pt x="0" y="7895994"/>
                </a:lnTo>
                <a:lnTo>
                  <a:pt x="0" y="0"/>
                </a:lnTo>
                <a:close/>
              </a:path>
            </a:pathLst>
          </a:custGeom>
          <a:blipFill>
            <a:blip r:embed="rId3">
              <a:alphaModFix amt="8999"/>
            </a:blip>
            <a:stretch>
              <a:fillRect/>
            </a:stretch>
          </a:blipFill>
        </p:spPr>
        <p:txBody>
          <a:bodyPr/>
          <a:lstStyle/>
          <a:p>
            <a:endParaRPr lang="fr-FR"/>
          </a:p>
        </p:txBody>
      </p:sp>
      <p:grpSp>
        <p:nvGrpSpPr>
          <p:cNvPr id="4" name="Group 4"/>
          <p:cNvGrpSpPr/>
          <p:nvPr/>
        </p:nvGrpSpPr>
        <p:grpSpPr>
          <a:xfrm>
            <a:off x="11687369" y="5431681"/>
            <a:ext cx="5532485" cy="6131540"/>
            <a:chOff x="0" y="0"/>
            <a:chExt cx="6362700" cy="7051651"/>
          </a:xfrm>
        </p:grpSpPr>
        <p:sp>
          <p:nvSpPr>
            <p:cNvPr id="5" name="Freeform 5"/>
            <p:cNvSpPr/>
            <p:nvPr/>
          </p:nvSpPr>
          <p:spPr>
            <a:xfrm flipH="1">
              <a:off x="6350" y="6810"/>
              <a:ext cx="6350013" cy="7038046"/>
            </a:xfrm>
            <a:custGeom>
              <a:avLst/>
              <a:gdLst/>
              <a:ahLst/>
              <a:cxnLst/>
              <a:rect l="l" t="t" r="r" b="b"/>
              <a:pathLst>
                <a:path w="6350013" h="7038046">
                  <a:moveTo>
                    <a:pt x="13" y="5877299"/>
                  </a:moveTo>
                  <a:cubicBezTo>
                    <a:pt x="13" y="6518360"/>
                    <a:pt x="484594" y="7038045"/>
                    <a:pt x="1082396" y="7038045"/>
                  </a:cubicBezTo>
                  <a:lnTo>
                    <a:pt x="5267630" y="7038045"/>
                  </a:lnTo>
                  <a:cubicBezTo>
                    <a:pt x="5865419" y="7038045"/>
                    <a:pt x="6350013" y="6518373"/>
                    <a:pt x="6350013" y="5877299"/>
                  </a:cubicBezTo>
                  <a:lnTo>
                    <a:pt x="6350013" y="1160732"/>
                  </a:lnTo>
                  <a:cubicBezTo>
                    <a:pt x="6350013" y="519671"/>
                    <a:pt x="5865432" y="0"/>
                    <a:pt x="5267630" y="0"/>
                  </a:cubicBezTo>
                  <a:lnTo>
                    <a:pt x="1082383" y="0"/>
                  </a:lnTo>
                  <a:cubicBezTo>
                    <a:pt x="484594" y="0"/>
                    <a:pt x="0" y="519671"/>
                    <a:pt x="0" y="1160732"/>
                  </a:cubicBezTo>
                  <a:lnTo>
                    <a:pt x="0" y="5877299"/>
                  </a:lnTo>
                  <a:close/>
                </a:path>
              </a:pathLst>
            </a:custGeom>
            <a:blipFill>
              <a:blip r:embed="rId4"/>
              <a:stretch>
                <a:fillRect l="-33332" t="-96" r="-33347" b="-97"/>
              </a:stretch>
            </a:blipFill>
          </p:spPr>
          <p:txBody>
            <a:bodyPr/>
            <a:lstStyle/>
            <a:p>
              <a:endParaRPr lang="fr-FR"/>
            </a:p>
          </p:txBody>
        </p:sp>
      </p:grpSp>
      <p:grpSp>
        <p:nvGrpSpPr>
          <p:cNvPr id="6" name="Group 6"/>
          <p:cNvGrpSpPr/>
          <p:nvPr/>
        </p:nvGrpSpPr>
        <p:grpSpPr>
          <a:xfrm>
            <a:off x="15873626" y="580410"/>
            <a:ext cx="1582703" cy="896580"/>
            <a:chOff x="0" y="0"/>
            <a:chExt cx="717405" cy="406400"/>
          </a:xfrm>
        </p:grpSpPr>
        <p:sp>
          <p:nvSpPr>
            <p:cNvPr id="7" name="Freeform 7"/>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8" name="TextBox 8"/>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256724" y="835290"/>
            <a:ext cx="816508" cy="386821"/>
          </a:xfrm>
          <a:custGeom>
            <a:avLst/>
            <a:gdLst/>
            <a:ahLst/>
            <a:cxnLst/>
            <a:rect l="l" t="t" r="r" b="b"/>
            <a:pathLst>
              <a:path w="816508" h="386821">
                <a:moveTo>
                  <a:pt x="0" y="0"/>
                </a:moveTo>
                <a:lnTo>
                  <a:pt x="816508" y="0"/>
                </a:lnTo>
                <a:lnTo>
                  <a:pt x="816508" y="386820"/>
                </a:lnTo>
                <a:lnTo>
                  <a:pt x="0" y="386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0" name="TextBox 10"/>
          <p:cNvSpPr txBox="1"/>
          <p:nvPr/>
        </p:nvSpPr>
        <p:spPr>
          <a:xfrm>
            <a:off x="800100" y="348271"/>
            <a:ext cx="64908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Problèmes et Défis</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14</a:t>
            </a:r>
          </a:p>
        </p:txBody>
      </p:sp>
      <p:sp>
        <p:nvSpPr>
          <p:cNvPr id="12" name="TextBox 12"/>
          <p:cNvSpPr txBox="1"/>
          <p:nvPr/>
        </p:nvSpPr>
        <p:spPr>
          <a:xfrm>
            <a:off x="1028700" y="1605209"/>
            <a:ext cx="9723242" cy="531117"/>
          </a:xfrm>
          <a:prstGeom prst="rect">
            <a:avLst/>
          </a:prstGeom>
        </p:spPr>
        <p:txBody>
          <a:bodyPr lIns="0" tIns="0" rIns="0" bIns="0" rtlCol="0" anchor="t">
            <a:spAutoFit/>
          </a:bodyPr>
          <a:lstStyle/>
          <a:p>
            <a:pPr algn="ctr">
              <a:lnSpc>
                <a:spcPts val="4325"/>
              </a:lnSpc>
            </a:pPr>
            <a:r>
              <a:rPr lang="en-US" sz="3089">
                <a:solidFill>
                  <a:srgbClr val="000000"/>
                </a:solidFill>
                <a:latin typeface="Glacial Indifference Bold"/>
              </a:rPr>
              <a:t>Granularité des Tables de Faits :</a:t>
            </a:r>
          </a:p>
        </p:txBody>
      </p:sp>
      <p:sp>
        <p:nvSpPr>
          <p:cNvPr id="13" name="TextBox 13"/>
          <p:cNvSpPr txBox="1"/>
          <p:nvPr/>
        </p:nvSpPr>
        <p:spPr>
          <a:xfrm>
            <a:off x="1599513" y="2488152"/>
            <a:ext cx="9307493" cy="4769543"/>
          </a:xfrm>
          <a:prstGeom prst="rect">
            <a:avLst/>
          </a:prstGeom>
        </p:spPr>
        <p:txBody>
          <a:bodyPr lIns="0" tIns="0" rIns="0" bIns="0" rtlCol="0" anchor="t">
            <a:spAutoFit/>
          </a:bodyPr>
          <a:lstStyle/>
          <a:p>
            <a:pPr algn="just">
              <a:lnSpc>
                <a:spcPts val="3783"/>
              </a:lnSpc>
            </a:pPr>
            <a:r>
              <a:rPr lang="en-US" sz="3261">
                <a:solidFill>
                  <a:srgbClr val="000000"/>
                </a:solidFill>
                <a:latin typeface="Glacial Indifference"/>
              </a:rPr>
              <a:t>L'un des défis majeurs auxquels nous avons été confrontés dans la conception du Data Warehouse concerne la granularité des tables de faits. Avec plusieurs niveaux de granularité, tels que</a:t>
            </a:r>
            <a:r>
              <a:rPr lang="en-US" sz="3261">
                <a:solidFill>
                  <a:srgbClr val="000000"/>
                </a:solidFill>
                <a:latin typeface="Glacial Indifference Bold"/>
              </a:rPr>
              <a:t> les jambes de vol</a:t>
            </a:r>
            <a:r>
              <a:rPr lang="en-US" sz="3261">
                <a:solidFill>
                  <a:srgbClr val="000000"/>
                </a:solidFill>
                <a:latin typeface="Glacial Indifference"/>
              </a:rPr>
              <a:t>, </a:t>
            </a:r>
            <a:r>
              <a:rPr lang="en-US" sz="3261">
                <a:solidFill>
                  <a:srgbClr val="000000"/>
                </a:solidFill>
                <a:latin typeface="Glacial Indifference Bold"/>
              </a:rPr>
              <a:t>les segments</a:t>
            </a:r>
            <a:r>
              <a:rPr lang="en-US" sz="3261">
                <a:solidFill>
                  <a:srgbClr val="000000"/>
                </a:solidFill>
                <a:latin typeface="Glacial Indifference"/>
              </a:rPr>
              <a:t>, </a:t>
            </a:r>
            <a:r>
              <a:rPr lang="en-US" sz="3261">
                <a:solidFill>
                  <a:srgbClr val="000000"/>
                </a:solidFill>
                <a:latin typeface="Glacial Indifference Bold"/>
              </a:rPr>
              <a:t>les voyages</a:t>
            </a:r>
            <a:r>
              <a:rPr lang="en-US" sz="3261">
                <a:solidFill>
                  <a:srgbClr val="000000"/>
                </a:solidFill>
                <a:latin typeface="Glacial Indifference"/>
              </a:rPr>
              <a:t>, et </a:t>
            </a:r>
            <a:r>
              <a:rPr lang="en-US" sz="3261">
                <a:solidFill>
                  <a:srgbClr val="000000"/>
                </a:solidFill>
                <a:latin typeface="Glacial Indifference Bold"/>
              </a:rPr>
              <a:t>les itinéraires complets</a:t>
            </a:r>
            <a:r>
              <a:rPr lang="en-US" sz="3261">
                <a:solidFill>
                  <a:srgbClr val="000000"/>
                </a:solidFill>
                <a:latin typeface="Glacial Indifference"/>
              </a:rPr>
              <a:t>, le choix du niveau approprié devient crucial. Une granularité trop fine peut entraîner des volumes de données énormes et complexes, tandis qu'une granularité trop grossière peut masquer des détails importants.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Freeform 3"/>
          <p:cNvSpPr/>
          <p:nvPr/>
        </p:nvSpPr>
        <p:spPr>
          <a:xfrm>
            <a:off x="13346813" y="7635445"/>
            <a:ext cx="4941187" cy="4941187"/>
          </a:xfrm>
          <a:custGeom>
            <a:avLst/>
            <a:gdLst/>
            <a:ahLst/>
            <a:cxnLst/>
            <a:rect l="l" t="t" r="r" b="b"/>
            <a:pathLst>
              <a:path w="4941187" h="4941187">
                <a:moveTo>
                  <a:pt x="0" y="0"/>
                </a:moveTo>
                <a:lnTo>
                  <a:pt x="4941187" y="0"/>
                </a:lnTo>
                <a:lnTo>
                  <a:pt x="4941187" y="4941186"/>
                </a:lnTo>
                <a:lnTo>
                  <a:pt x="0" y="4941186"/>
                </a:lnTo>
                <a:lnTo>
                  <a:pt x="0" y="0"/>
                </a:lnTo>
                <a:close/>
              </a:path>
            </a:pathLst>
          </a:custGeom>
          <a:blipFill>
            <a:blip r:embed="rId3">
              <a:alphaModFix amt="8999"/>
            </a:blip>
            <a:stretch>
              <a:fillRect/>
            </a:stretch>
          </a:blipFill>
        </p:spPr>
        <p:txBody>
          <a:bodyPr/>
          <a:lstStyle/>
          <a:p>
            <a:endParaRPr lang="fr-FR"/>
          </a:p>
        </p:txBody>
      </p:sp>
      <p:grpSp>
        <p:nvGrpSpPr>
          <p:cNvPr id="4" name="Group 4"/>
          <p:cNvGrpSpPr/>
          <p:nvPr/>
        </p:nvGrpSpPr>
        <p:grpSpPr>
          <a:xfrm>
            <a:off x="14320777" y="8051565"/>
            <a:ext cx="3105698" cy="3441982"/>
            <a:chOff x="0" y="0"/>
            <a:chExt cx="6362700" cy="7051651"/>
          </a:xfrm>
        </p:grpSpPr>
        <p:sp>
          <p:nvSpPr>
            <p:cNvPr id="5" name="Freeform 5"/>
            <p:cNvSpPr/>
            <p:nvPr/>
          </p:nvSpPr>
          <p:spPr>
            <a:xfrm flipH="1">
              <a:off x="6350" y="6810"/>
              <a:ext cx="6350013" cy="7038046"/>
            </a:xfrm>
            <a:custGeom>
              <a:avLst/>
              <a:gdLst/>
              <a:ahLst/>
              <a:cxnLst/>
              <a:rect l="l" t="t" r="r" b="b"/>
              <a:pathLst>
                <a:path w="6350013" h="7038046">
                  <a:moveTo>
                    <a:pt x="13" y="5877299"/>
                  </a:moveTo>
                  <a:cubicBezTo>
                    <a:pt x="13" y="6518360"/>
                    <a:pt x="484594" y="7038045"/>
                    <a:pt x="1082396" y="7038045"/>
                  </a:cubicBezTo>
                  <a:lnTo>
                    <a:pt x="5267630" y="7038045"/>
                  </a:lnTo>
                  <a:cubicBezTo>
                    <a:pt x="5865419" y="7038045"/>
                    <a:pt x="6350013" y="6518373"/>
                    <a:pt x="6350013" y="5877299"/>
                  </a:cubicBezTo>
                  <a:lnTo>
                    <a:pt x="6350013" y="1160732"/>
                  </a:lnTo>
                  <a:cubicBezTo>
                    <a:pt x="6350013" y="519671"/>
                    <a:pt x="5865432" y="0"/>
                    <a:pt x="5267630" y="0"/>
                  </a:cubicBezTo>
                  <a:lnTo>
                    <a:pt x="1082383" y="0"/>
                  </a:lnTo>
                  <a:cubicBezTo>
                    <a:pt x="484594" y="0"/>
                    <a:pt x="0" y="519671"/>
                    <a:pt x="0" y="1160732"/>
                  </a:cubicBezTo>
                  <a:lnTo>
                    <a:pt x="0" y="5877299"/>
                  </a:lnTo>
                  <a:close/>
                </a:path>
              </a:pathLst>
            </a:custGeom>
            <a:blipFill>
              <a:blip r:embed="rId4"/>
              <a:stretch>
                <a:fillRect l="-33332" t="-96" r="-33347" b="-97"/>
              </a:stretch>
            </a:blipFill>
          </p:spPr>
          <p:txBody>
            <a:bodyPr/>
            <a:lstStyle/>
            <a:p>
              <a:endParaRPr lang="fr-FR"/>
            </a:p>
          </p:txBody>
        </p:sp>
      </p:grpSp>
      <p:grpSp>
        <p:nvGrpSpPr>
          <p:cNvPr id="6" name="Group 6"/>
          <p:cNvGrpSpPr/>
          <p:nvPr/>
        </p:nvGrpSpPr>
        <p:grpSpPr>
          <a:xfrm>
            <a:off x="15873626" y="580410"/>
            <a:ext cx="1582703" cy="896580"/>
            <a:chOff x="0" y="0"/>
            <a:chExt cx="717405" cy="406400"/>
          </a:xfrm>
        </p:grpSpPr>
        <p:sp>
          <p:nvSpPr>
            <p:cNvPr id="7" name="Freeform 7"/>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8" name="TextBox 8"/>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256724" y="835290"/>
            <a:ext cx="816508" cy="386821"/>
          </a:xfrm>
          <a:custGeom>
            <a:avLst/>
            <a:gdLst/>
            <a:ahLst/>
            <a:cxnLst/>
            <a:rect l="l" t="t" r="r" b="b"/>
            <a:pathLst>
              <a:path w="816508" h="386821">
                <a:moveTo>
                  <a:pt x="0" y="0"/>
                </a:moveTo>
                <a:lnTo>
                  <a:pt x="816508" y="0"/>
                </a:lnTo>
                <a:lnTo>
                  <a:pt x="816508" y="386820"/>
                </a:lnTo>
                <a:lnTo>
                  <a:pt x="0" y="386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0" name="TextBox 10"/>
          <p:cNvSpPr txBox="1"/>
          <p:nvPr/>
        </p:nvSpPr>
        <p:spPr>
          <a:xfrm>
            <a:off x="800100" y="348271"/>
            <a:ext cx="64908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Problèmes et Défis</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15</a:t>
            </a:r>
          </a:p>
        </p:txBody>
      </p:sp>
      <p:sp>
        <p:nvSpPr>
          <p:cNvPr id="12" name="TextBox 12"/>
          <p:cNvSpPr txBox="1"/>
          <p:nvPr/>
        </p:nvSpPr>
        <p:spPr>
          <a:xfrm>
            <a:off x="1183764" y="1410315"/>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Niveaux de Granularité et Implications </a:t>
            </a:r>
          </a:p>
        </p:txBody>
      </p:sp>
      <p:grpSp>
        <p:nvGrpSpPr>
          <p:cNvPr id="13" name="Group 13"/>
          <p:cNvGrpSpPr/>
          <p:nvPr/>
        </p:nvGrpSpPr>
        <p:grpSpPr>
          <a:xfrm>
            <a:off x="1768342" y="2138385"/>
            <a:ext cx="14896636" cy="2947949"/>
            <a:chOff x="0" y="0"/>
            <a:chExt cx="19862181" cy="3930599"/>
          </a:xfrm>
        </p:grpSpPr>
        <p:sp>
          <p:nvSpPr>
            <p:cNvPr id="14" name="Freeform 14"/>
            <p:cNvSpPr/>
            <p:nvPr/>
          </p:nvSpPr>
          <p:spPr>
            <a:xfrm>
              <a:off x="1161662" y="913264"/>
              <a:ext cx="646480" cy="646480"/>
            </a:xfrm>
            <a:custGeom>
              <a:avLst/>
              <a:gdLst/>
              <a:ahLst/>
              <a:cxnLst/>
              <a:rect l="l" t="t" r="r" b="b"/>
              <a:pathLst>
                <a:path w="646480" h="646480">
                  <a:moveTo>
                    <a:pt x="0" y="0"/>
                  </a:moveTo>
                  <a:lnTo>
                    <a:pt x="646480" y="0"/>
                  </a:lnTo>
                  <a:lnTo>
                    <a:pt x="646480" y="646480"/>
                  </a:lnTo>
                  <a:lnTo>
                    <a:pt x="0" y="6464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5" name="Freeform 15"/>
            <p:cNvSpPr/>
            <p:nvPr/>
          </p:nvSpPr>
          <p:spPr>
            <a:xfrm>
              <a:off x="1154087" y="2740844"/>
              <a:ext cx="654055" cy="654055"/>
            </a:xfrm>
            <a:custGeom>
              <a:avLst/>
              <a:gdLst/>
              <a:ahLst/>
              <a:cxnLst/>
              <a:rect l="l" t="t" r="r" b="b"/>
              <a:pathLst>
                <a:path w="654055" h="654055">
                  <a:moveTo>
                    <a:pt x="0" y="0"/>
                  </a:moveTo>
                  <a:lnTo>
                    <a:pt x="654055" y="0"/>
                  </a:lnTo>
                  <a:lnTo>
                    <a:pt x="654055" y="654056"/>
                  </a:lnTo>
                  <a:lnTo>
                    <a:pt x="0" y="6540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6" name="TextBox 16"/>
            <p:cNvSpPr txBox="1"/>
            <p:nvPr/>
          </p:nvSpPr>
          <p:spPr>
            <a:xfrm>
              <a:off x="2054560" y="895481"/>
              <a:ext cx="17807621" cy="1282566"/>
            </a:xfrm>
            <a:prstGeom prst="rect">
              <a:avLst/>
            </a:prstGeom>
          </p:spPr>
          <p:txBody>
            <a:bodyPr lIns="0" tIns="0" rIns="0" bIns="0" rtlCol="0" anchor="t">
              <a:spAutoFit/>
            </a:bodyPr>
            <a:lstStyle/>
            <a:p>
              <a:pPr>
                <a:lnSpc>
                  <a:spcPts val="3783"/>
                </a:lnSpc>
              </a:pPr>
              <a:r>
                <a:rPr lang="en-US" sz="3261">
                  <a:solidFill>
                    <a:srgbClr val="000000"/>
                  </a:solidFill>
                  <a:latin typeface="Glacial Indifference"/>
                </a:rPr>
                <a:t>Idéal pour les analyses opérationnelles, fournissant des détails spécifiques sur les départs et les arrivées.</a:t>
              </a:r>
            </a:p>
          </p:txBody>
        </p:sp>
        <p:sp>
          <p:nvSpPr>
            <p:cNvPr id="17" name="TextBox 17"/>
            <p:cNvSpPr txBox="1"/>
            <p:nvPr/>
          </p:nvSpPr>
          <p:spPr>
            <a:xfrm>
              <a:off x="0" y="-66675"/>
              <a:ext cx="12964323" cy="685931"/>
            </a:xfrm>
            <a:prstGeom prst="rect">
              <a:avLst/>
            </a:prstGeom>
          </p:spPr>
          <p:txBody>
            <a:bodyPr lIns="0" tIns="0" rIns="0" bIns="0" rtlCol="0" anchor="t">
              <a:spAutoFit/>
            </a:bodyPr>
            <a:lstStyle/>
            <a:p>
              <a:pPr marL="667108" lvl="1" indent="-333554">
                <a:lnSpc>
                  <a:spcPts val="4325"/>
                </a:lnSpc>
                <a:buFont typeface="Arial"/>
                <a:buChar char="•"/>
              </a:pPr>
              <a:r>
                <a:rPr lang="en-US" sz="3089">
                  <a:solidFill>
                    <a:srgbClr val="000000"/>
                  </a:solidFill>
                  <a:latin typeface="Glacial Indifference Bold"/>
                </a:rPr>
                <a:t>Jambes de Vol :</a:t>
              </a:r>
            </a:p>
          </p:txBody>
        </p:sp>
        <p:sp>
          <p:nvSpPr>
            <p:cNvPr id="18" name="TextBox 18"/>
            <p:cNvSpPr txBox="1"/>
            <p:nvPr/>
          </p:nvSpPr>
          <p:spPr>
            <a:xfrm>
              <a:off x="2054560" y="2648033"/>
              <a:ext cx="17807621" cy="1282566"/>
            </a:xfrm>
            <a:prstGeom prst="rect">
              <a:avLst/>
            </a:prstGeom>
          </p:spPr>
          <p:txBody>
            <a:bodyPr lIns="0" tIns="0" rIns="0" bIns="0" rtlCol="0" anchor="t">
              <a:spAutoFit/>
            </a:bodyPr>
            <a:lstStyle/>
            <a:p>
              <a:pPr>
                <a:lnSpc>
                  <a:spcPts val="3783"/>
                </a:lnSpc>
              </a:pPr>
              <a:r>
                <a:rPr lang="en-US" sz="3261">
                  <a:solidFill>
                    <a:srgbClr val="000000"/>
                  </a:solidFill>
                  <a:latin typeface="Glacial Indifference"/>
                </a:rPr>
                <a:t> Peut générer des données volumineuses, nécessitant une gestion minutieuse.</a:t>
              </a:r>
            </a:p>
          </p:txBody>
        </p:sp>
      </p:grpSp>
      <p:grpSp>
        <p:nvGrpSpPr>
          <p:cNvPr id="19" name="Group 19"/>
          <p:cNvGrpSpPr/>
          <p:nvPr/>
        </p:nvGrpSpPr>
        <p:grpSpPr>
          <a:xfrm>
            <a:off x="1768342" y="5534010"/>
            <a:ext cx="14896636" cy="2546175"/>
            <a:chOff x="0" y="0"/>
            <a:chExt cx="19862181" cy="3394900"/>
          </a:xfrm>
        </p:grpSpPr>
        <p:sp>
          <p:nvSpPr>
            <p:cNvPr id="20" name="Freeform 20"/>
            <p:cNvSpPr/>
            <p:nvPr/>
          </p:nvSpPr>
          <p:spPr>
            <a:xfrm>
              <a:off x="1161662" y="913264"/>
              <a:ext cx="646480" cy="646480"/>
            </a:xfrm>
            <a:custGeom>
              <a:avLst/>
              <a:gdLst/>
              <a:ahLst/>
              <a:cxnLst/>
              <a:rect l="l" t="t" r="r" b="b"/>
              <a:pathLst>
                <a:path w="646480" h="646480">
                  <a:moveTo>
                    <a:pt x="0" y="0"/>
                  </a:moveTo>
                  <a:lnTo>
                    <a:pt x="646480" y="0"/>
                  </a:lnTo>
                  <a:lnTo>
                    <a:pt x="646480" y="646480"/>
                  </a:lnTo>
                  <a:lnTo>
                    <a:pt x="0" y="6464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1" name="Freeform 21"/>
            <p:cNvSpPr/>
            <p:nvPr/>
          </p:nvSpPr>
          <p:spPr>
            <a:xfrm>
              <a:off x="1154087" y="2740844"/>
              <a:ext cx="654055" cy="654055"/>
            </a:xfrm>
            <a:custGeom>
              <a:avLst/>
              <a:gdLst/>
              <a:ahLst/>
              <a:cxnLst/>
              <a:rect l="l" t="t" r="r" b="b"/>
              <a:pathLst>
                <a:path w="654055" h="654055">
                  <a:moveTo>
                    <a:pt x="0" y="0"/>
                  </a:moveTo>
                  <a:lnTo>
                    <a:pt x="654055" y="0"/>
                  </a:lnTo>
                  <a:lnTo>
                    <a:pt x="654055" y="654056"/>
                  </a:lnTo>
                  <a:lnTo>
                    <a:pt x="0" y="6540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2" name="TextBox 22"/>
            <p:cNvSpPr txBox="1"/>
            <p:nvPr/>
          </p:nvSpPr>
          <p:spPr>
            <a:xfrm>
              <a:off x="2054560" y="895481"/>
              <a:ext cx="17807621" cy="1282566"/>
            </a:xfrm>
            <a:prstGeom prst="rect">
              <a:avLst/>
            </a:prstGeom>
          </p:spPr>
          <p:txBody>
            <a:bodyPr lIns="0" tIns="0" rIns="0" bIns="0" rtlCol="0" anchor="t">
              <a:spAutoFit/>
            </a:bodyPr>
            <a:lstStyle/>
            <a:p>
              <a:pPr>
                <a:lnSpc>
                  <a:spcPts val="3783"/>
                </a:lnSpc>
              </a:pPr>
              <a:r>
                <a:rPr lang="en-US" sz="3261">
                  <a:solidFill>
                    <a:srgbClr val="000000"/>
                  </a:solidFill>
                  <a:latin typeface="Glacial Indifference"/>
                </a:rPr>
                <a:t>Offre une vision plus large des itinéraires tout en conservant des détails importants (une granularité significative).</a:t>
              </a:r>
            </a:p>
          </p:txBody>
        </p:sp>
        <p:sp>
          <p:nvSpPr>
            <p:cNvPr id="23" name="TextBox 23"/>
            <p:cNvSpPr txBox="1"/>
            <p:nvPr/>
          </p:nvSpPr>
          <p:spPr>
            <a:xfrm>
              <a:off x="0" y="-66675"/>
              <a:ext cx="12964323" cy="685931"/>
            </a:xfrm>
            <a:prstGeom prst="rect">
              <a:avLst/>
            </a:prstGeom>
          </p:spPr>
          <p:txBody>
            <a:bodyPr lIns="0" tIns="0" rIns="0" bIns="0" rtlCol="0" anchor="t">
              <a:spAutoFit/>
            </a:bodyPr>
            <a:lstStyle/>
            <a:p>
              <a:pPr>
                <a:lnSpc>
                  <a:spcPts val="4325"/>
                </a:lnSpc>
              </a:pPr>
              <a:r>
                <a:rPr lang="en-US" sz="3089">
                  <a:solidFill>
                    <a:srgbClr val="000000"/>
                  </a:solidFill>
                  <a:latin typeface="Glacial Indifference"/>
                </a:rPr>
                <a:t>   2.</a:t>
              </a:r>
              <a:r>
                <a:rPr lang="en-US" sz="3089">
                  <a:solidFill>
                    <a:srgbClr val="000000"/>
                  </a:solidFill>
                  <a:latin typeface="Glacial Indifference Bold"/>
                </a:rPr>
                <a:t>Segments :</a:t>
              </a:r>
            </a:p>
          </p:txBody>
        </p:sp>
        <p:sp>
          <p:nvSpPr>
            <p:cNvPr id="24" name="TextBox 24"/>
            <p:cNvSpPr txBox="1"/>
            <p:nvPr/>
          </p:nvSpPr>
          <p:spPr>
            <a:xfrm>
              <a:off x="2054560" y="2648033"/>
              <a:ext cx="17807621" cy="647566"/>
            </a:xfrm>
            <a:prstGeom prst="rect">
              <a:avLst/>
            </a:prstGeom>
          </p:spPr>
          <p:txBody>
            <a:bodyPr lIns="0" tIns="0" rIns="0" bIns="0" rtlCol="0" anchor="t">
              <a:spAutoFit/>
            </a:bodyPr>
            <a:lstStyle/>
            <a:p>
              <a:pPr>
                <a:lnSpc>
                  <a:spcPts val="3783"/>
                </a:lnSpc>
              </a:pPr>
              <a:r>
                <a:rPr lang="en-US" sz="3261">
                  <a:solidFill>
                    <a:srgbClr val="000000"/>
                  </a:solidFill>
                  <a:latin typeface="Glacial Indifference"/>
                </a:rPr>
                <a:t> Peut nécessiter des agrégations supplémentaires pour certaines analyses.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Freeform 3"/>
          <p:cNvSpPr/>
          <p:nvPr/>
        </p:nvSpPr>
        <p:spPr>
          <a:xfrm>
            <a:off x="13186078" y="7474709"/>
            <a:ext cx="5101922" cy="5101922"/>
          </a:xfrm>
          <a:custGeom>
            <a:avLst/>
            <a:gdLst/>
            <a:ahLst/>
            <a:cxnLst/>
            <a:rect l="l" t="t" r="r" b="b"/>
            <a:pathLst>
              <a:path w="5101922" h="5101922">
                <a:moveTo>
                  <a:pt x="0" y="0"/>
                </a:moveTo>
                <a:lnTo>
                  <a:pt x="5101922" y="0"/>
                </a:lnTo>
                <a:lnTo>
                  <a:pt x="5101922" y="5101922"/>
                </a:lnTo>
                <a:lnTo>
                  <a:pt x="0" y="5101922"/>
                </a:lnTo>
                <a:lnTo>
                  <a:pt x="0" y="0"/>
                </a:lnTo>
                <a:close/>
              </a:path>
            </a:pathLst>
          </a:custGeom>
          <a:blipFill>
            <a:blip r:embed="rId3">
              <a:alphaModFix amt="8999"/>
            </a:blip>
            <a:stretch>
              <a:fillRect/>
            </a:stretch>
          </a:blipFill>
        </p:spPr>
        <p:txBody>
          <a:bodyPr/>
          <a:lstStyle/>
          <a:p>
            <a:endParaRPr lang="fr-FR"/>
          </a:p>
        </p:txBody>
      </p:sp>
      <p:grpSp>
        <p:nvGrpSpPr>
          <p:cNvPr id="4" name="Group 4"/>
          <p:cNvGrpSpPr/>
          <p:nvPr/>
        </p:nvGrpSpPr>
        <p:grpSpPr>
          <a:xfrm>
            <a:off x="14320777" y="8051565"/>
            <a:ext cx="3105698" cy="3441982"/>
            <a:chOff x="0" y="0"/>
            <a:chExt cx="6362700" cy="7051651"/>
          </a:xfrm>
        </p:grpSpPr>
        <p:sp>
          <p:nvSpPr>
            <p:cNvPr id="5" name="Freeform 5"/>
            <p:cNvSpPr/>
            <p:nvPr/>
          </p:nvSpPr>
          <p:spPr>
            <a:xfrm flipH="1">
              <a:off x="6350" y="6810"/>
              <a:ext cx="6350013" cy="7038046"/>
            </a:xfrm>
            <a:custGeom>
              <a:avLst/>
              <a:gdLst/>
              <a:ahLst/>
              <a:cxnLst/>
              <a:rect l="l" t="t" r="r" b="b"/>
              <a:pathLst>
                <a:path w="6350013" h="7038046">
                  <a:moveTo>
                    <a:pt x="13" y="5877299"/>
                  </a:moveTo>
                  <a:cubicBezTo>
                    <a:pt x="13" y="6518360"/>
                    <a:pt x="484594" y="7038045"/>
                    <a:pt x="1082396" y="7038045"/>
                  </a:cubicBezTo>
                  <a:lnTo>
                    <a:pt x="5267630" y="7038045"/>
                  </a:lnTo>
                  <a:cubicBezTo>
                    <a:pt x="5865419" y="7038045"/>
                    <a:pt x="6350013" y="6518373"/>
                    <a:pt x="6350013" y="5877299"/>
                  </a:cubicBezTo>
                  <a:lnTo>
                    <a:pt x="6350013" y="1160732"/>
                  </a:lnTo>
                  <a:cubicBezTo>
                    <a:pt x="6350013" y="519671"/>
                    <a:pt x="5865432" y="0"/>
                    <a:pt x="5267630" y="0"/>
                  </a:cubicBezTo>
                  <a:lnTo>
                    <a:pt x="1082383" y="0"/>
                  </a:lnTo>
                  <a:cubicBezTo>
                    <a:pt x="484594" y="0"/>
                    <a:pt x="0" y="519671"/>
                    <a:pt x="0" y="1160732"/>
                  </a:cubicBezTo>
                  <a:lnTo>
                    <a:pt x="0" y="5877299"/>
                  </a:lnTo>
                  <a:close/>
                </a:path>
              </a:pathLst>
            </a:custGeom>
            <a:blipFill>
              <a:blip r:embed="rId4"/>
              <a:stretch>
                <a:fillRect l="-33332" t="-96" r="-33347" b="-97"/>
              </a:stretch>
            </a:blipFill>
          </p:spPr>
          <p:txBody>
            <a:bodyPr/>
            <a:lstStyle/>
            <a:p>
              <a:endParaRPr lang="fr-FR"/>
            </a:p>
          </p:txBody>
        </p:sp>
      </p:grpSp>
      <p:grpSp>
        <p:nvGrpSpPr>
          <p:cNvPr id="6" name="Group 6"/>
          <p:cNvGrpSpPr/>
          <p:nvPr/>
        </p:nvGrpSpPr>
        <p:grpSpPr>
          <a:xfrm>
            <a:off x="15873626" y="580410"/>
            <a:ext cx="1582703" cy="896580"/>
            <a:chOff x="0" y="0"/>
            <a:chExt cx="717405" cy="406400"/>
          </a:xfrm>
        </p:grpSpPr>
        <p:sp>
          <p:nvSpPr>
            <p:cNvPr id="7" name="Freeform 7"/>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8" name="TextBox 8"/>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256724" y="835290"/>
            <a:ext cx="816508" cy="386821"/>
          </a:xfrm>
          <a:custGeom>
            <a:avLst/>
            <a:gdLst/>
            <a:ahLst/>
            <a:cxnLst/>
            <a:rect l="l" t="t" r="r" b="b"/>
            <a:pathLst>
              <a:path w="816508" h="386821">
                <a:moveTo>
                  <a:pt x="0" y="0"/>
                </a:moveTo>
                <a:lnTo>
                  <a:pt x="816508" y="0"/>
                </a:lnTo>
                <a:lnTo>
                  <a:pt x="816508" y="386820"/>
                </a:lnTo>
                <a:lnTo>
                  <a:pt x="0" y="386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0" name="TextBox 10"/>
          <p:cNvSpPr txBox="1"/>
          <p:nvPr/>
        </p:nvSpPr>
        <p:spPr>
          <a:xfrm>
            <a:off x="800100" y="348271"/>
            <a:ext cx="64908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Problèmes et Défis</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16</a:t>
            </a:r>
          </a:p>
        </p:txBody>
      </p:sp>
      <p:sp>
        <p:nvSpPr>
          <p:cNvPr id="12" name="TextBox 12"/>
          <p:cNvSpPr txBox="1"/>
          <p:nvPr/>
        </p:nvSpPr>
        <p:spPr>
          <a:xfrm>
            <a:off x="1183764" y="1410315"/>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Niveaux de Granularité et Implications </a:t>
            </a:r>
          </a:p>
        </p:txBody>
      </p:sp>
      <p:grpSp>
        <p:nvGrpSpPr>
          <p:cNvPr id="13" name="Group 13"/>
          <p:cNvGrpSpPr/>
          <p:nvPr/>
        </p:nvGrpSpPr>
        <p:grpSpPr>
          <a:xfrm>
            <a:off x="2847463" y="3110723"/>
            <a:ext cx="14025389" cy="505342"/>
            <a:chOff x="0" y="0"/>
            <a:chExt cx="18700519" cy="673789"/>
          </a:xfrm>
        </p:grpSpPr>
        <p:sp>
          <p:nvSpPr>
            <p:cNvPr id="14" name="Freeform 14"/>
            <p:cNvSpPr/>
            <p:nvPr/>
          </p:nvSpPr>
          <p:spPr>
            <a:xfrm>
              <a:off x="0" y="27309"/>
              <a:ext cx="646480" cy="646480"/>
            </a:xfrm>
            <a:custGeom>
              <a:avLst/>
              <a:gdLst/>
              <a:ahLst/>
              <a:cxnLst/>
              <a:rect l="l" t="t" r="r" b="b"/>
              <a:pathLst>
                <a:path w="646480" h="646480">
                  <a:moveTo>
                    <a:pt x="0" y="0"/>
                  </a:moveTo>
                  <a:lnTo>
                    <a:pt x="646480" y="0"/>
                  </a:lnTo>
                  <a:lnTo>
                    <a:pt x="646480" y="646480"/>
                  </a:lnTo>
                  <a:lnTo>
                    <a:pt x="0" y="6464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5" name="TextBox 15"/>
            <p:cNvSpPr txBox="1"/>
            <p:nvPr/>
          </p:nvSpPr>
          <p:spPr>
            <a:xfrm>
              <a:off x="892898" y="9525"/>
              <a:ext cx="17807621" cy="647566"/>
            </a:xfrm>
            <a:prstGeom prst="rect">
              <a:avLst/>
            </a:prstGeom>
          </p:spPr>
          <p:txBody>
            <a:bodyPr lIns="0" tIns="0" rIns="0" bIns="0" rtlCol="0" anchor="t">
              <a:spAutoFit/>
            </a:bodyPr>
            <a:lstStyle/>
            <a:p>
              <a:pPr>
                <a:lnSpc>
                  <a:spcPts val="3783"/>
                </a:lnSpc>
              </a:pPr>
              <a:r>
                <a:rPr lang="en-US" sz="3261">
                  <a:solidFill>
                    <a:srgbClr val="000000"/>
                  </a:solidFill>
                  <a:latin typeface="Glacial Indifference"/>
                </a:rPr>
                <a:t>Facilite l'analyse des habitudes de voyage.</a:t>
              </a:r>
            </a:p>
          </p:txBody>
        </p:sp>
      </p:grpSp>
      <p:sp>
        <p:nvSpPr>
          <p:cNvPr id="16" name="TextBox 16"/>
          <p:cNvSpPr txBox="1"/>
          <p:nvPr/>
        </p:nvSpPr>
        <p:spPr>
          <a:xfrm>
            <a:off x="1976217" y="2322432"/>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a:rPr>
              <a:t>   3.</a:t>
            </a:r>
            <a:r>
              <a:rPr lang="en-US" sz="3089">
                <a:solidFill>
                  <a:srgbClr val="000000"/>
                </a:solidFill>
                <a:latin typeface="Glacial Indifference Bold"/>
              </a:rPr>
              <a:t>Voyages et Itinéraires :</a:t>
            </a:r>
          </a:p>
        </p:txBody>
      </p:sp>
      <p:grpSp>
        <p:nvGrpSpPr>
          <p:cNvPr id="17" name="Group 17"/>
          <p:cNvGrpSpPr/>
          <p:nvPr/>
        </p:nvGrpSpPr>
        <p:grpSpPr>
          <a:xfrm>
            <a:off x="2847463" y="3873240"/>
            <a:ext cx="14031071" cy="492818"/>
            <a:chOff x="0" y="0"/>
            <a:chExt cx="18708094" cy="657091"/>
          </a:xfrm>
        </p:grpSpPr>
        <p:sp>
          <p:nvSpPr>
            <p:cNvPr id="18" name="Freeform 18"/>
            <p:cNvSpPr/>
            <p:nvPr/>
          </p:nvSpPr>
          <p:spPr>
            <a:xfrm>
              <a:off x="0" y="3036"/>
              <a:ext cx="654055" cy="654055"/>
            </a:xfrm>
            <a:custGeom>
              <a:avLst/>
              <a:gdLst/>
              <a:ahLst/>
              <a:cxnLst/>
              <a:rect l="l" t="t" r="r" b="b"/>
              <a:pathLst>
                <a:path w="654055" h="654055">
                  <a:moveTo>
                    <a:pt x="0" y="0"/>
                  </a:moveTo>
                  <a:lnTo>
                    <a:pt x="654055" y="0"/>
                  </a:lnTo>
                  <a:lnTo>
                    <a:pt x="654055" y="654055"/>
                  </a:lnTo>
                  <a:lnTo>
                    <a:pt x="0" y="6540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9" name="TextBox 19"/>
            <p:cNvSpPr txBox="1"/>
            <p:nvPr/>
          </p:nvSpPr>
          <p:spPr>
            <a:xfrm>
              <a:off x="900473" y="9525"/>
              <a:ext cx="17807621" cy="647566"/>
            </a:xfrm>
            <a:prstGeom prst="rect">
              <a:avLst/>
            </a:prstGeom>
          </p:spPr>
          <p:txBody>
            <a:bodyPr lIns="0" tIns="0" rIns="0" bIns="0" rtlCol="0" anchor="t">
              <a:spAutoFit/>
            </a:bodyPr>
            <a:lstStyle/>
            <a:p>
              <a:pPr>
                <a:lnSpc>
                  <a:spcPts val="3783"/>
                </a:lnSpc>
              </a:pPr>
              <a:r>
                <a:rPr lang="en-US" sz="3261">
                  <a:solidFill>
                    <a:srgbClr val="000000"/>
                  </a:solidFill>
                  <a:latin typeface="Glacial Indifference"/>
                </a:rPr>
                <a:t>Risque de perte de détails importants pour des segments individuels.</a:t>
              </a:r>
            </a:p>
          </p:txBody>
        </p:sp>
      </p:grpSp>
      <p:sp>
        <p:nvSpPr>
          <p:cNvPr id="20" name="TextBox 20"/>
          <p:cNvSpPr txBox="1"/>
          <p:nvPr/>
        </p:nvSpPr>
        <p:spPr>
          <a:xfrm>
            <a:off x="2847463" y="5153025"/>
            <a:ext cx="13262496" cy="1406922"/>
          </a:xfrm>
          <a:prstGeom prst="rect">
            <a:avLst/>
          </a:prstGeom>
        </p:spPr>
        <p:txBody>
          <a:bodyPr lIns="0" tIns="0" rIns="0" bIns="0" rtlCol="0" anchor="t">
            <a:spAutoFit/>
          </a:bodyPr>
          <a:lstStyle/>
          <a:p>
            <a:pPr algn="ctr">
              <a:lnSpc>
                <a:spcPts val="3715"/>
              </a:lnSpc>
            </a:pPr>
            <a:r>
              <a:rPr lang="en-US" sz="3203">
                <a:solidFill>
                  <a:srgbClr val="000000"/>
                </a:solidFill>
                <a:latin typeface="Glacial Indifference"/>
              </a:rPr>
              <a:t>La sélection du niveau de granularité dépend des besoins spécifiques d'analyse, et nous avons dû trouver un équilibre entre la richesse des données et la performance du système.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a:off x="15873626" y="580410"/>
            <a:ext cx="1582703" cy="896580"/>
            <a:chOff x="0" y="0"/>
            <a:chExt cx="717405" cy="406400"/>
          </a:xfrm>
        </p:grpSpPr>
        <p:sp>
          <p:nvSpPr>
            <p:cNvPr id="4" name="Freeform 4"/>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5" name="TextBox 5"/>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256724" y="835290"/>
            <a:ext cx="816508" cy="386821"/>
          </a:xfrm>
          <a:custGeom>
            <a:avLst/>
            <a:gdLst/>
            <a:ahLst/>
            <a:cxnLst/>
            <a:rect l="l" t="t" r="r" b="b"/>
            <a:pathLst>
              <a:path w="816508" h="386821">
                <a:moveTo>
                  <a:pt x="0" y="0"/>
                </a:moveTo>
                <a:lnTo>
                  <a:pt x="816508" y="0"/>
                </a:lnTo>
                <a:lnTo>
                  <a:pt x="816508" y="386820"/>
                </a:lnTo>
                <a:lnTo>
                  <a:pt x="0" y="386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TextBox 7"/>
          <p:cNvSpPr txBox="1"/>
          <p:nvPr/>
        </p:nvSpPr>
        <p:spPr>
          <a:xfrm>
            <a:off x="800100" y="348271"/>
            <a:ext cx="64908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Problèmes et Défis</a:t>
            </a:r>
          </a:p>
        </p:txBody>
      </p:sp>
      <p:sp>
        <p:nvSpPr>
          <p:cNvPr id="8" name="TextBox 8"/>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17</a:t>
            </a:r>
          </a:p>
        </p:txBody>
      </p:sp>
      <p:sp>
        <p:nvSpPr>
          <p:cNvPr id="9" name="TextBox 9"/>
          <p:cNvSpPr txBox="1"/>
          <p:nvPr/>
        </p:nvSpPr>
        <p:spPr>
          <a:xfrm>
            <a:off x="1183764" y="1410315"/>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Combinaison de Dimensions Corrélées :</a:t>
            </a:r>
          </a:p>
        </p:txBody>
      </p:sp>
      <p:sp>
        <p:nvSpPr>
          <p:cNvPr id="10" name="Freeform 10"/>
          <p:cNvSpPr/>
          <p:nvPr/>
        </p:nvSpPr>
        <p:spPr>
          <a:xfrm>
            <a:off x="1145728" y="3704215"/>
            <a:ext cx="484860" cy="484860"/>
          </a:xfrm>
          <a:custGeom>
            <a:avLst/>
            <a:gdLst/>
            <a:ahLst/>
            <a:cxnLst/>
            <a:rect l="l" t="t" r="r" b="b"/>
            <a:pathLst>
              <a:path w="484860" h="484860">
                <a:moveTo>
                  <a:pt x="0" y="0"/>
                </a:moveTo>
                <a:lnTo>
                  <a:pt x="484860" y="0"/>
                </a:lnTo>
                <a:lnTo>
                  <a:pt x="484860" y="484860"/>
                </a:lnTo>
                <a:lnTo>
                  <a:pt x="0" y="4848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1" name="TextBox 11"/>
          <p:cNvSpPr txBox="1"/>
          <p:nvPr/>
        </p:nvSpPr>
        <p:spPr>
          <a:xfrm>
            <a:off x="1692841" y="3637540"/>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Avantages :</a:t>
            </a:r>
          </a:p>
        </p:txBody>
      </p:sp>
      <p:sp>
        <p:nvSpPr>
          <p:cNvPr id="12" name="Freeform 12"/>
          <p:cNvSpPr/>
          <p:nvPr/>
        </p:nvSpPr>
        <p:spPr>
          <a:xfrm>
            <a:off x="1145728" y="6115719"/>
            <a:ext cx="484860" cy="484860"/>
          </a:xfrm>
          <a:custGeom>
            <a:avLst/>
            <a:gdLst/>
            <a:ahLst/>
            <a:cxnLst/>
            <a:rect l="l" t="t" r="r" b="b"/>
            <a:pathLst>
              <a:path w="484860" h="484860">
                <a:moveTo>
                  <a:pt x="0" y="0"/>
                </a:moveTo>
                <a:lnTo>
                  <a:pt x="484860" y="0"/>
                </a:lnTo>
                <a:lnTo>
                  <a:pt x="484860" y="484860"/>
                </a:lnTo>
                <a:lnTo>
                  <a:pt x="0" y="4848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3" name="TextBox 13"/>
          <p:cNvSpPr txBox="1"/>
          <p:nvPr/>
        </p:nvSpPr>
        <p:spPr>
          <a:xfrm>
            <a:off x="1183764" y="2125843"/>
            <a:ext cx="13262496" cy="1406922"/>
          </a:xfrm>
          <a:prstGeom prst="rect">
            <a:avLst/>
          </a:prstGeom>
        </p:spPr>
        <p:txBody>
          <a:bodyPr lIns="0" tIns="0" rIns="0" bIns="0" rtlCol="0" anchor="t">
            <a:spAutoFit/>
          </a:bodyPr>
          <a:lstStyle/>
          <a:p>
            <a:pPr algn="ctr">
              <a:lnSpc>
                <a:spcPts val="3715"/>
              </a:lnSpc>
            </a:pPr>
            <a:r>
              <a:rPr lang="en-US" sz="3203">
                <a:solidFill>
                  <a:srgbClr val="000000"/>
                </a:solidFill>
                <a:latin typeface="Glacial Indifference"/>
              </a:rPr>
              <a:t>La combinaison de dimensions corrélées, telles que la classe de service et la base tarifaire, a été réalisée dans le but de simplifier l'analyse tout en préservant la pertinence des informations.</a:t>
            </a:r>
          </a:p>
        </p:txBody>
      </p:sp>
      <p:grpSp>
        <p:nvGrpSpPr>
          <p:cNvPr id="14" name="Group 14"/>
          <p:cNvGrpSpPr/>
          <p:nvPr/>
        </p:nvGrpSpPr>
        <p:grpSpPr>
          <a:xfrm>
            <a:off x="1692841" y="4432093"/>
            <a:ext cx="13355716" cy="1157087"/>
            <a:chOff x="0" y="0"/>
            <a:chExt cx="17807621" cy="1542782"/>
          </a:xfrm>
        </p:grpSpPr>
        <p:sp>
          <p:nvSpPr>
            <p:cNvPr id="15" name="TextBox 15"/>
            <p:cNvSpPr txBox="1"/>
            <p:nvPr/>
          </p:nvSpPr>
          <p:spPr>
            <a:xfrm>
              <a:off x="0" y="9525"/>
              <a:ext cx="17807621" cy="647566"/>
            </a:xfrm>
            <a:prstGeom prst="rect">
              <a:avLst/>
            </a:prstGeom>
          </p:spPr>
          <p:txBody>
            <a:bodyPr lIns="0" tIns="0" rIns="0" bIns="0" rtlCol="0" anchor="t">
              <a:spAutoFit/>
            </a:bodyPr>
            <a:lstStyle/>
            <a:p>
              <a:pPr marL="704152" lvl="1" indent="-352076">
                <a:lnSpc>
                  <a:spcPts val="3783"/>
                </a:lnSpc>
                <a:buFont typeface="Arial"/>
                <a:buChar char="•"/>
              </a:pPr>
              <a:r>
                <a:rPr lang="en-US" sz="3261">
                  <a:solidFill>
                    <a:srgbClr val="000000"/>
                  </a:solidFill>
                  <a:latin typeface="Glacial Indifference"/>
                </a:rPr>
                <a:t>Simplicité Analytique </a:t>
              </a:r>
            </a:p>
          </p:txBody>
        </p:sp>
        <p:sp>
          <p:nvSpPr>
            <p:cNvPr id="16" name="TextBox 16"/>
            <p:cNvSpPr txBox="1"/>
            <p:nvPr/>
          </p:nvSpPr>
          <p:spPr>
            <a:xfrm>
              <a:off x="0" y="895216"/>
              <a:ext cx="17807621" cy="647566"/>
            </a:xfrm>
            <a:prstGeom prst="rect">
              <a:avLst/>
            </a:prstGeom>
          </p:spPr>
          <p:txBody>
            <a:bodyPr lIns="0" tIns="0" rIns="0" bIns="0" rtlCol="0" anchor="t">
              <a:spAutoFit/>
            </a:bodyPr>
            <a:lstStyle/>
            <a:p>
              <a:pPr marL="704152" lvl="1" indent="-352076">
                <a:lnSpc>
                  <a:spcPts val="3783"/>
                </a:lnSpc>
                <a:buFont typeface="Arial"/>
                <a:buChar char="•"/>
              </a:pPr>
              <a:r>
                <a:rPr lang="en-US" sz="3261">
                  <a:solidFill>
                    <a:srgbClr val="000000"/>
                  </a:solidFill>
                  <a:latin typeface="Glacial Indifference"/>
                </a:rPr>
                <a:t>Réduction de la Complexité</a:t>
              </a:r>
            </a:p>
          </p:txBody>
        </p:sp>
      </p:grpSp>
      <p:sp>
        <p:nvSpPr>
          <p:cNvPr id="17" name="TextBox 17"/>
          <p:cNvSpPr txBox="1"/>
          <p:nvPr/>
        </p:nvSpPr>
        <p:spPr>
          <a:xfrm>
            <a:off x="1692841" y="6069462"/>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Inconvénients :</a:t>
            </a:r>
          </a:p>
        </p:txBody>
      </p:sp>
      <p:grpSp>
        <p:nvGrpSpPr>
          <p:cNvPr id="18" name="Group 18"/>
          <p:cNvGrpSpPr/>
          <p:nvPr/>
        </p:nvGrpSpPr>
        <p:grpSpPr>
          <a:xfrm>
            <a:off x="1692841" y="6867279"/>
            <a:ext cx="13355716" cy="1157087"/>
            <a:chOff x="0" y="0"/>
            <a:chExt cx="17807621" cy="1542782"/>
          </a:xfrm>
        </p:grpSpPr>
        <p:sp>
          <p:nvSpPr>
            <p:cNvPr id="19" name="TextBox 19"/>
            <p:cNvSpPr txBox="1"/>
            <p:nvPr/>
          </p:nvSpPr>
          <p:spPr>
            <a:xfrm>
              <a:off x="0" y="9525"/>
              <a:ext cx="17807621" cy="647566"/>
            </a:xfrm>
            <a:prstGeom prst="rect">
              <a:avLst/>
            </a:prstGeom>
          </p:spPr>
          <p:txBody>
            <a:bodyPr lIns="0" tIns="0" rIns="0" bIns="0" rtlCol="0" anchor="t">
              <a:spAutoFit/>
            </a:bodyPr>
            <a:lstStyle/>
            <a:p>
              <a:pPr marL="704152" lvl="1" indent="-352076">
                <a:lnSpc>
                  <a:spcPts val="3783"/>
                </a:lnSpc>
                <a:buFont typeface="Arial"/>
                <a:buChar char="•"/>
              </a:pPr>
              <a:r>
                <a:rPr lang="en-US" sz="3261">
                  <a:solidFill>
                    <a:srgbClr val="000000"/>
                  </a:solidFill>
                  <a:latin typeface="Glacial Indifference"/>
                </a:rPr>
                <a:t>Perte de Détails</a:t>
              </a:r>
            </a:p>
          </p:txBody>
        </p:sp>
        <p:sp>
          <p:nvSpPr>
            <p:cNvPr id="20" name="TextBox 20"/>
            <p:cNvSpPr txBox="1"/>
            <p:nvPr/>
          </p:nvSpPr>
          <p:spPr>
            <a:xfrm>
              <a:off x="0" y="895216"/>
              <a:ext cx="17807621" cy="647566"/>
            </a:xfrm>
            <a:prstGeom prst="rect">
              <a:avLst/>
            </a:prstGeom>
          </p:spPr>
          <p:txBody>
            <a:bodyPr lIns="0" tIns="0" rIns="0" bIns="0" rtlCol="0" anchor="t">
              <a:spAutoFit/>
            </a:bodyPr>
            <a:lstStyle/>
            <a:p>
              <a:pPr marL="704152" lvl="1" indent="-352076">
                <a:lnSpc>
                  <a:spcPts val="3783"/>
                </a:lnSpc>
                <a:buFont typeface="Arial"/>
                <a:buChar char="•"/>
              </a:pPr>
              <a:r>
                <a:rPr lang="en-US" sz="3261">
                  <a:solidFill>
                    <a:srgbClr val="000000"/>
                  </a:solidFill>
                  <a:latin typeface="Glacial Indifference"/>
                </a:rPr>
                <a:t>Rigidité </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a:off x="15873626" y="580410"/>
            <a:ext cx="1582703" cy="896580"/>
            <a:chOff x="0" y="0"/>
            <a:chExt cx="717405" cy="406400"/>
          </a:xfrm>
        </p:grpSpPr>
        <p:sp>
          <p:nvSpPr>
            <p:cNvPr id="4" name="Freeform 4"/>
            <p:cNvSpPr/>
            <p:nvPr/>
          </p:nvSpPr>
          <p:spPr>
            <a:xfrm>
              <a:off x="0" y="0"/>
              <a:ext cx="717405" cy="406400"/>
            </a:xfrm>
            <a:custGeom>
              <a:avLst/>
              <a:gdLst/>
              <a:ahLst/>
              <a:cxnLst/>
              <a:rect l="l" t="t" r="r" b="b"/>
              <a:pathLst>
                <a:path w="717405" h="406400">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FR"/>
            </a:p>
          </p:txBody>
        </p:sp>
        <p:sp>
          <p:nvSpPr>
            <p:cNvPr id="5" name="TextBox 5"/>
            <p:cNvSpPr txBox="1"/>
            <p:nvPr/>
          </p:nvSpPr>
          <p:spPr>
            <a:xfrm>
              <a:off x="0" y="-38100"/>
              <a:ext cx="717405" cy="444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256724" y="835290"/>
            <a:ext cx="816508" cy="386821"/>
          </a:xfrm>
          <a:custGeom>
            <a:avLst/>
            <a:gdLst/>
            <a:ahLst/>
            <a:cxnLst/>
            <a:rect l="l" t="t" r="r" b="b"/>
            <a:pathLst>
              <a:path w="816508" h="386821">
                <a:moveTo>
                  <a:pt x="0" y="0"/>
                </a:moveTo>
                <a:lnTo>
                  <a:pt x="816508" y="0"/>
                </a:lnTo>
                <a:lnTo>
                  <a:pt x="816508" y="386820"/>
                </a:lnTo>
                <a:lnTo>
                  <a:pt x="0" y="386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1016918" y="3704215"/>
            <a:ext cx="478156" cy="473809"/>
          </a:xfrm>
          <a:custGeom>
            <a:avLst/>
            <a:gdLst/>
            <a:ahLst/>
            <a:cxnLst/>
            <a:rect l="l" t="t" r="r" b="b"/>
            <a:pathLst>
              <a:path w="478156" h="473809">
                <a:moveTo>
                  <a:pt x="0" y="0"/>
                </a:moveTo>
                <a:lnTo>
                  <a:pt x="478156" y="0"/>
                </a:lnTo>
                <a:lnTo>
                  <a:pt x="478156" y="473809"/>
                </a:lnTo>
                <a:lnTo>
                  <a:pt x="0" y="47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8" name="TextBox 8"/>
          <p:cNvSpPr txBox="1"/>
          <p:nvPr/>
        </p:nvSpPr>
        <p:spPr>
          <a:xfrm>
            <a:off x="800100" y="348271"/>
            <a:ext cx="64908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Problèmes et Défis</a:t>
            </a:r>
          </a:p>
        </p:txBody>
      </p:sp>
      <p:sp>
        <p:nvSpPr>
          <p:cNvPr id="9" name="TextBox 9"/>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18</a:t>
            </a:r>
          </a:p>
        </p:txBody>
      </p:sp>
      <p:sp>
        <p:nvSpPr>
          <p:cNvPr id="10" name="TextBox 10"/>
          <p:cNvSpPr txBox="1"/>
          <p:nvPr/>
        </p:nvSpPr>
        <p:spPr>
          <a:xfrm>
            <a:off x="1183764" y="1410315"/>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Considérations sur la Date et l'Heure :</a:t>
            </a:r>
          </a:p>
        </p:txBody>
      </p:sp>
      <p:sp>
        <p:nvSpPr>
          <p:cNvPr id="11" name="TextBox 11"/>
          <p:cNvSpPr txBox="1"/>
          <p:nvPr/>
        </p:nvSpPr>
        <p:spPr>
          <a:xfrm>
            <a:off x="1692841" y="3637540"/>
            <a:ext cx="9723242" cy="531117"/>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Défis :</a:t>
            </a:r>
          </a:p>
        </p:txBody>
      </p:sp>
      <p:sp>
        <p:nvSpPr>
          <p:cNvPr id="12" name="TextBox 12"/>
          <p:cNvSpPr txBox="1"/>
          <p:nvPr/>
        </p:nvSpPr>
        <p:spPr>
          <a:xfrm>
            <a:off x="1183764" y="2125843"/>
            <a:ext cx="13262496" cy="940197"/>
          </a:xfrm>
          <a:prstGeom prst="rect">
            <a:avLst/>
          </a:prstGeom>
        </p:spPr>
        <p:txBody>
          <a:bodyPr lIns="0" tIns="0" rIns="0" bIns="0" rtlCol="0" anchor="t">
            <a:spAutoFit/>
          </a:bodyPr>
          <a:lstStyle/>
          <a:p>
            <a:pPr algn="ctr">
              <a:lnSpc>
                <a:spcPts val="3715"/>
              </a:lnSpc>
            </a:pPr>
            <a:r>
              <a:rPr lang="en-US" sz="3203">
                <a:solidFill>
                  <a:srgbClr val="000000"/>
                </a:solidFill>
                <a:latin typeface="Glacial Indifference"/>
              </a:rPr>
              <a:t>La gestion des dates et heures dans différents fuseaux horaires a été un défi supplémentaire, compte tenu de la nature mondiale des voyages.</a:t>
            </a:r>
          </a:p>
        </p:txBody>
      </p:sp>
      <p:grpSp>
        <p:nvGrpSpPr>
          <p:cNvPr id="13" name="Group 13"/>
          <p:cNvGrpSpPr/>
          <p:nvPr/>
        </p:nvGrpSpPr>
        <p:grpSpPr>
          <a:xfrm>
            <a:off x="1976217" y="4300375"/>
            <a:ext cx="13355716" cy="1993255"/>
            <a:chOff x="0" y="0"/>
            <a:chExt cx="17807621" cy="2657673"/>
          </a:xfrm>
        </p:grpSpPr>
        <p:sp>
          <p:nvSpPr>
            <p:cNvPr id="14" name="TextBox 14"/>
            <p:cNvSpPr txBox="1"/>
            <p:nvPr/>
          </p:nvSpPr>
          <p:spPr>
            <a:xfrm>
              <a:off x="0" y="9525"/>
              <a:ext cx="17807621" cy="1205011"/>
            </a:xfrm>
            <a:prstGeom prst="rect">
              <a:avLst/>
            </a:prstGeom>
          </p:spPr>
          <p:txBody>
            <a:bodyPr lIns="0" tIns="0" rIns="0" bIns="0" rtlCol="0" anchor="t">
              <a:spAutoFit/>
            </a:bodyPr>
            <a:lstStyle/>
            <a:p>
              <a:pPr marL="660973" lvl="1" indent="-330486">
                <a:lnSpc>
                  <a:spcPts val="3551"/>
                </a:lnSpc>
                <a:buFont typeface="Arial"/>
                <a:buChar char="•"/>
              </a:pPr>
              <a:r>
                <a:rPr lang="en-US" sz="3061">
                  <a:solidFill>
                    <a:srgbClr val="000000"/>
                  </a:solidFill>
                  <a:latin typeface="Glacial Indifference Bold"/>
                </a:rPr>
                <a:t>Synchronisation Temporelle :</a:t>
              </a:r>
              <a:r>
                <a:rPr lang="en-US" sz="3061">
                  <a:solidFill>
                    <a:srgbClr val="000000"/>
                  </a:solidFill>
                  <a:latin typeface="Glacial Indifference"/>
                </a:rPr>
                <a:t> Assurer la cohérence des données dans différents fuseaux horaires.</a:t>
              </a:r>
            </a:p>
          </p:txBody>
        </p:sp>
        <p:sp>
          <p:nvSpPr>
            <p:cNvPr id="15" name="TextBox 15"/>
            <p:cNvSpPr txBox="1"/>
            <p:nvPr/>
          </p:nvSpPr>
          <p:spPr>
            <a:xfrm>
              <a:off x="0" y="1452661"/>
              <a:ext cx="17807621" cy="1205011"/>
            </a:xfrm>
            <a:prstGeom prst="rect">
              <a:avLst/>
            </a:prstGeom>
          </p:spPr>
          <p:txBody>
            <a:bodyPr lIns="0" tIns="0" rIns="0" bIns="0" rtlCol="0" anchor="t">
              <a:spAutoFit/>
            </a:bodyPr>
            <a:lstStyle/>
            <a:p>
              <a:pPr marL="660973" lvl="1" indent="-330486">
                <a:lnSpc>
                  <a:spcPts val="3551"/>
                </a:lnSpc>
                <a:buFont typeface="Arial"/>
                <a:buChar char="•"/>
              </a:pPr>
              <a:r>
                <a:rPr lang="en-US" sz="3061">
                  <a:solidFill>
                    <a:srgbClr val="000000"/>
                  </a:solidFill>
                  <a:latin typeface="Glacial Indifference Bold"/>
                </a:rPr>
                <a:t>Représentation Unifiée :</a:t>
              </a:r>
              <a:r>
                <a:rPr lang="en-US" sz="3061">
                  <a:solidFill>
                    <a:srgbClr val="000000"/>
                  </a:solidFill>
                  <a:latin typeface="Glacial Indifference"/>
                </a:rPr>
                <a:t> Présenter des informations temporelles de manière compréhensible et standardisée.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Freeform 3"/>
          <p:cNvSpPr/>
          <p:nvPr/>
        </p:nvSpPr>
        <p:spPr>
          <a:xfrm>
            <a:off x="8683162" y="1217492"/>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2">
              <a:alphaModFix amt="8999"/>
            </a:blip>
            <a:stretch>
              <a:fillRect/>
            </a:stretch>
          </a:blipFill>
        </p:spPr>
        <p:txBody>
          <a:bodyPr/>
          <a:lstStyle/>
          <a:p>
            <a:endParaRPr lang="fr-FR"/>
          </a:p>
        </p:txBody>
      </p:sp>
      <p:grpSp>
        <p:nvGrpSpPr>
          <p:cNvPr id="4" name="Group 4"/>
          <p:cNvGrpSpPr/>
          <p:nvPr/>
        </p:nvGrpSpPr>
        <p:grpSpPr>
          <a:xfrm>
            <a:off x="9053281" y="1502804"/>
            <a:ext cx="3100405" cy="3204179"/>
            <a:chOff x="0" y="0"/>
            <a:chExt cx="6362700" cy="6575666"/>
          </a:xfrm>
        </p:grpSpPr>
        <p:sp>
          <p:nvSpPr>
            <p:cNvPr id="5" name="Freeform 5"/>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FFDE00"/>
            </a:solidFill>
            <a:ln w="12700">
              <a:solidFill>
                <a:srgbClr val="000000"/>
              </a:solidFill>
            </a:ln>
          </p:spPr>
          <p:txBody>
            <a:bodyPr/>
            <a:lstStyle/>
            <a:p>
              <a:endParaRPr lang="fr-FR"/>
            </a:p>
          </p:txBody>
        </p:sp>
      </p:grpSp>
      <p:sp>
        <p:nvSpPr>
          <p:cNvPr id="6" name="Freeform 6"/>
          <p:cNvSpPr/>
          <p:nvPr/>
        </p:nvSpPr>
        <p:spPr>
          <a:xfrm>
            <a:off x="11911036" y="3137814"/>
            <a:ext cx="4497541" cy="4497541"/>
          </a:xfrm>
          <a:custGeom>
            <a:avLst/>
            <a:gdLst/>
            <a:ahLst/>
            <a:cxnLst/>
            <a:rect l="l" t="t" r="r" b="b"/>
            <a:pathLst>
              <a:path w="4497541" h="4497541">
                <a:moveTo>
                  <a:pt x="0" y="0"/>
                </a:moveTo>
                <a:lnTo>
                  <a:pt x="4497541" y="0"/>
                </a:lnTo>
                <a:lnTo>
                  <a:pt x="4497541" y="4497541"/>
                </a:lnTo>
                <a:lnTo>
                  <a:pt x="0" y="4497541"/>
                </a:lnTo>
                <a:lnTo>
                  <a:pt x="0" y="0"/>
                </a:lnTo>
                <a:close/>
              </a:path>
            </a:pathLst>
          </a:custGeom>
          <a:blipFill>
            <a:blip r:embed="rId2">
              <a:alphaModFix amt="8999"/>
            </a:blip>
            <a:stretch>
              <a:fillRect/>
            </a:stretch>
          </a:blipFill>
        </p:spPr>
        <p:txBody>
          <a:bodyPr/>
          <a:lstStyle/>
          <a:p>
            <a:endParaRPr lang="fr-FR"/>
          </a:p>
        </p:txBody>
      </p:sp>
      <p:grpSp>
        <p:nvGrpSpPr>
          <p:cNvPr id="7" name="Group 7"/>
          <p:cNvGrpSpPr/>
          <p:nvPr/>
        </p:nvGrpSpPr>
        <p:grpSpPr>
          <a:xfrm>
            <a:off x="12344460" y="3471925"/>
            <a:ext cx="3630693" cy="3752216"/>
            <a:chOff x="0" y="0"/>
            <a:chExt cx="6362700" cy="6575666"/>
          </a:xfrm>
        </p:grpSpPr>
        <p:sp>
          <p:nvSpPr>
            <p:cNvPr id="8" name="Freeform 8"/>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000000"/>
            </a:solidFill>
            <a:ln w="12700">
              <a:solidFill>
                <a:srgbClr val="000000"/>
              </a:solidFill>
            </a:ln>
          </p:spPr>
          <p:txBody>
            <a:bodyPr/>
            <a:lstStyle/>
            <a:p>
              <a:endParaRPr lang="fr-FR"/>
            </a:p>
          </p:txBody>
        </p:sp>
      </p:grpSp>
      <p:sp>
        <p:nvSpPr>
          <p:cNvPr id="9" name="Freeform 9"/>
          <p:cNvSpPr/>
          <p:nvPr/>
        </p:nvSpPr>
        <p:spPr>
          <a:xfrm>
            <a:off x="10807145" y="7125518"/>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2">
              <a:alphaModFix amt="8999"/>
            </a:blip>
            <a:stretch>
              <a:fillRect/>
            </a:stretch>
          </a:blipFill>
        </p:spPr>
        <p:txBody>
          <a:bodyPr/>
          <a:lstStyle/>
          <a:p>
            <a:endParaRPr lang="fr-FR"/>
          </a:p>
        </p:txBody>
      </p:sp>
      <p:grpSp>
        <p:nvGrpSpPr>
          <p:cNvPr id="10" name="Group 10"/>
          <p:cNvGrpSpPr/>
          <p:nvPr/>
        </p:nvGrpSpPr>
        <p:grpSpPr>
          <a:xfrm>
            <a:off x="11177264" y="7410830"/>
            <a:ext cx="3100405" cy="3204179"/>
            <a:chOff x="0" y="0"/>
            <a:chExt cx="6362700" cy="6575666"/>
          </a:xfrm>
        </p:grpSpPr>
        <p:sp>
          <p:nvSpPr>
            <p:cNvPr id="11" name="Freeform 11"/>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FFDE00"/>
            </a:solidFill>
            <a:ln w="12700">
              <a:solidFill>
                <a:srgbClr val="000000"/>
              </a:solidFill>
            </a:ln>
          </p:spPr>
          <p:txBody>
            <a:bodyPr/>
            <a:lstStyle/>
            <a:p>
              <a:endParaRPr lang="fr-FR"/>
            </a:p>
          </p:txBody>
        </p:sp>
      </p:grpSp>
      <p:grpSp>
        <p:nvGrpSpPr>
          <p:cNvPr id="12" name="Group 12"/>
          <p:cNvGrpSpPr/>
          <p:nvPr/>
        </p:nvGrpSpPr>
        <p:grpSpPr>
          <a:xfrm rot="-842120">
            <a:off x="14847037" y="7556651"/>
            <a:ext cx="2411411" cy="24114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842120">
            <a:off x="11912412" y="-581699"/>
            <a:ext cx="2031391" cy="20313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199464" y="2881867"/>
            <a:ext cx="6478263" cy="593877"/>
            <a:chOff x="0" y="0"/>
            <a:chExt cx="8637684" cy="791836"/>
          </a:xfrm>
        </p:grpSpPr>
        <p:grpSp>
          <p:nvGrpSpPr>
            <p:cNvPr id="19" name="Group 19"/>
            <p:cNvGrpSpPr/>
            <p:nvPr/>
          </p:nvGrpSpPr>
          <p:grpSpPr>
            <a:xfrm>
              <a:off x="0" y="144326"/>
              <a:ext cx="503185" cy="5031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5555"/>
              </a:solidFill>
            </p:spPr>
            <p:txBody>
              <a:bodyPr/>
              <a:lstStyle/>
              <a:p>
                <a:endParaRPr lang="fr-FR"/>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833495" y="47625"/>
              <a:ext cx="7804190" cy="744211"/>
            </a:xfrm>
            <a:prstGeom prst="rect">
              <a:avLst/>
            </a:prstGeom>
          </p:spPr>
          <p:txBody>
            <a:bodyPr lIns="0" tIns="0" rIns="0" bIns="0" rtlCol="0" anchor="t">
              <a:spAutoFit/>
            </a:bodyPr>
            <a:lstStyle/>
            <a:p>
              <a:pPr>
                <a:lnSpc>
                  <a:spcPts val="4173"/>
                </a:lnSpc>
              </a:pPr>
              <a:r>
                <a:rPr lang="en-US" sz="3937">
                  <a:solidFill>
                    <a:srgbClr val="000000"/>
                  </a:solidFill>
                  <a:latin typeface="Glacial Indifference"/>
                </a:rPr>
                <a:t>Objectif de base</a:t>
              </a:r>
            </a:p>
          </p:txBody>
        </p:sp>
      </p:grpSp>
      <p:grpSp>
        <p:nvGrpSpPr>
          <p:cNvPr id="23" name="Group 23"/>
          <p:cNvGrpSpPr/>
          <p:nvPr/>
        </p:nvGrpSpPr>
        <p:grpSpPr>
          <a:xfrm>
            <a:off x="1199464" y="3961519"/>
            <a:ext cx="6478263" cy="593877"/>
            <a:chOff x="0" y="0"/>
            <a:chExt cx="8637684" cy="791836"/>
          </a:xfrm>
        </p:grpSpPr>
        <p:grpSp>
          <p:nvGrpSpPr>
            <p:cNvPr id="24" name="Group 24"/>
            <p:cNvGrpSpPr/>
            <p:nvPr/>
          </p:nvGrpSpPr>
          <p:grpSpPr>
            <a:xfrm>
              <a:off x="0" y="144326"/>
              <a:ext cx="503185" cy="50318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5555"/>
              </a:solidFill>
            </p:spPr>
            <p:txBody>
              <a:bodyPr/>
              <a:lstStyle/>
              <a:p>
                <a:endParaRPr lang="fr-FR"/>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833495" y="47625"/>
              <a:ext cx="7804190" cy="744211"/>
            </a:xfrm>
            <a:prstGeom prst="rect">
              <a:avLst/>
            </a:prstGeom>
          </p:spPr>
          <p:txBody>
            <a:bodyPr lIns="0" tIns="0" rIns="0" bIns="0" rtlCol="0" anchor="t">
              <a:spAutoFit/>
            </a:bodyPr>
            <a:lstStyle/>
            <a:p>
              <a:pPr>
                <a:lnSpc>
                  <a:spcPts val="4173"/>
                </a:lnSpc>
              </a:pPr>
              <a:r>
                <a:rPr lang="en-US" sz="3937" dirty="0" err="1">
                  <a:solidFill>
                    <a:srgbClr val="000000"/>
                  </a:solidFill>
                  <a:latin typeface="Glacial Indifference"/>
                </a:rPr>
                <a:t>Modèle</a:t>
              </a:r>
              <a:r>
                <a:rPr lang="en-US" sz="3937" dirty="0">
                  <a:solidFill>
                    <a:srgbClr val="000000"/>
                  </a:solidFill>
                  <a:latin typeface="Glacial Indifference"/>
                </a:rPr>
                <a:t> </a:t>
              </a:r>
              <a:r>
                <a:rPr lang="en-US" sz="3937" dirty="0" err="1">
                  <a:solidFill>
                    <a:srgbClr val="000000"/>
                  </a:solidFill>
                  <a:latin typeface="Glacial Indifference"/>
                </a:rPr>
                <a:t>Conceptuel</a:t>
              </a:r>
              <a:r>
                <a:rPr lang="en-US" sz="3937" dirty="0">
                  <a:solidFill>
                    <a:srgbClr val="000000"/>
                  </a:solidFill>
                  <a:latin typeface="Glacial Indifference"/>
                </a:rPr>
                <a:t> du DW</a:t>
              </a:r>
            </a:p>
          </p:txBody>
        </p:sp>
      </p:grpSp>
      <p:grpSp>
        <p:nvGrpSpPr>
          <p:cNvPr id="28" name="Group 28"/>
          <p:cNvGrpSpPr/>
          <p:nvPr/>
        </p:nvGrpSpPr>
        <p:grpSpPr>
          <a:xfrm>
            <a:off x="1199464" y="5088797"/>
            <a:ext cx="6478263" cy="593877"/>
            <a:chOff x="0" y="0"/>
            <a:chExt cx="8637684" cy="791836"/>
          </a:xfrm>
        </p:grpSpPr>
        <p:grpSp>
          <p:nvGrpSpPr>
            <p:cNvPr id="29" name="Group 29"/>
            <p:cNvGrpSpPr/>
            <p:nvPr/>
          </p:nvGrpSpPr>
          <p:grpSpPr>
            <a:xfrm>
              <a:off x="0" y="144326"/>
              <a:ext cx="503185" cy="50318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5555"/>
              </a:solidFill>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833495" y="47625"/>
              <a:ext cx="7804190" cy="744211"/>
            </a:xfrm>
            <a:prstGeom prst="rect">
              <a:avLst/>
            </a:prstGeom>
          </p:spPr>
          <p:txBody>
            <a:bodyPr lIns="0" tIns="0" rIns="0" bIns="0" rtlCol="0" anchor="t">
              <a:spAutoFit/>
            </a:bodyPr>
            <a:lstStyle/>
            <a:p>
              <a:pPr>
                <a:lnSpc>
                  <a:spcPts val="4173"/>
                </a:lnSpc>
              </a:pPr>
              <a:r>
                <a:rPr lang="en-US" sz="3937">
                  <a:solidFill>
                    <a:srgbClr val="000000"/>
                  </a:solidFill>
                  <a:latin typeface="Glacial Indifference"/>
                </a:rPr>
                <a:t> Problèmes et Défis</a:t>
              </a:r>
            </a:p>
          </p:txBody>
        </p:sp>
      </p:grpSp>
      <p:grpSp>
        <p:nvGrpSpPr>
          <p:cNvPr id="33" name="Group 33"/>
          <p:cNvGrpSpPr/>
          <p:nvPr/>
        </p:nvGrpSpPr>
        <p:grpSpPr>
          <a:xfrm>
            <a:off x="1199464" y="6168449"/>
            <a:ext cx="6478263" cy="593877"/>
            <a:chOff x="0" y="0"/>
            <a:chExt cx="8637684" cy="791836"/>
          </a:xfrm>
        </p:grpSpPr>
        <p:grpSp>
          <p:nvGrpSpPr>
            <p:cNvPr id="34" name="Group 34"/>
            <p:cNvGrpSpPr/>
            <p:nvPr/>
          </p:nvGrpSpPr>
          <p:grpSpPr>
            <a:xfrm>
              <a:off x="0" y="144326"/>
              <a:ext cx="503185" cy="50318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5555"/>
              </a:solidFill>
            </p:spPr>
            <p:txBody>
              <a:bodyPr/>
              <a:lstStyle/>
              <a:p>
                <a:endParaRPr lang="fr-FR"/>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833495" y="47625"/>
              <a:ext cx="7804190" cy="744211"/>
            </a:xfrm>
            <a:prstGeom prst="rect">
              <a:avLst/>
            </a:prstGeom>
          </p:spPr>
          <p:txBody>
            <a:bodyPr lIns="0" tIns="0" rIns="0" bIns="0" rtlCol="0" anchor="t">
              <a:spAutoFit/>
            </a:bodyPr>
            <a:lstStyle/>
            <a:p>
              <a:pPr>
                <a:lnSpc>
                  <a:spcPts val="4173"/>
                </a:lnSpc>
              </a:pPr>
              <a:r>
                <a:rPr lang="en-US" sz="3937">
                  <a:solidFill>
                    <a:srgbClr val="000000"/>
                  </a:solidFill>
                  <a:latin typeface="Glacial Indifference"/>
                </a:rPr>
                <a:t>Solution Proposée</a:t>
              </a:r>
            </a:p>
          </p:txBody>
        </p:sp>
      </p:grpSp>
      <p:grpSp>
        <p:nvGrpSpPr>
          <p:cNvPr id="38" name="Group 38"/>
          <p:cNvGrpSpPr/>
          <p:nvPr/>
        </p:nvGrpSpPr>
        <p:grpSpPr>
          <a:xfrm>
            <a:off x="1199464" y="7300237"/>
            <a:ext cx="6478263" cy="593877"/>
            <a:chOff x="0" y="0"/>
            <a:chExt cx="8637684" cy="791836"/>
          </a:xfrm>
        </p:grpSpPr>
        <p:grpSp>
          <p:nvGrpSpPr>
            <p:cNvPr id="39" name="Group 39"/>
            <p:cNvGrpSpPr/>
            <p:nvPr/>
          </p:nvGrpSpPr>
          <p:grpSpPr>
            <a:xfrm>
              <a:off x="0" y="144326"/>
              <a:ext cx="503185" cy="50318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5555"/>
              </a:solidFill>
            </p:spPr>
            <p:txBody>
              <a:bodyPr/>
              <a:lstStyle/>
              <a:p>
                <a:endParaRPr lang="fr-FR"/>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833495" y="47625"/>
              <a:ext cx="7804190" cy="744211"/>
            </a:xfrm>
            <a:prstGeom prst="rect">
              <a:avLst/>
            </a:prstGeom>
          </p:spPr>
          <p:txBody>
            <a:bodyPr lIns="0" tIns="0" rIns="0" bIns="0" rtlCol="0" anchor="t">
              <a:spAutoFit/>
            </a:bodyPr>
            <a:lstStyle/>
            <a:p>
              <a:pPr>
                <a:lnSpc>
                  <a:spcPts val="4173"/>
                </a:lnSpc>
              </a:pPr>
              <a:r>
                <a:rPr lang="en-US" sz="3937">
                  <a:solidFill>
                    <a:srgbClr val="000000"/>
                  </a:solidFill>
                  <a:latin typeface="Glacial Indifference"/>
                </a:rPr>
                <a:t>Conclusion</a:t>
              </a:r>
            </a:p>
          </p:txBody>
        </p:sp>
      </p:grpSp>
      <p:sp>
        <p:nvSpPr>
          <p:cNvPr id="43" name="Freeform 43"/>
          <p:cNvSpPr/>
          <p:nvPr/>
        </p:nvSpPr>
        <p:spPr>
          <a:xfrm>
            <a:off x="1193336" y="2983984"/>
            <a:ext cx="389644" cy="389644"/>
          </a:xfrm>
          <a:custGeom>
            <a:avLst/>
            <a:gdLst/>
            <a:ahLst/>
            <a:cxnLst/>
            <a:rect l="l" t="t" r="r" b="b"/>
            <a:pathLst>
              <a:path w="389644" h="389644">
                <a:moveTo>
                  <a:pt x="0" y="0"/>
                </a:moveTo>
                <a:lnTo>
                  <a:pt x="389644" y="0"/>
                </a:lnTo>
                <a:lnTo>
                  <a:pt x="389644" y="389644"/>
                </a:lnTo>
                <a:lnTo>
                  <a:pt x="0" y="389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4" name="TextBox 44"/>
          <p:cNvSpPr txBox="1"/>
          <p:nvPr/>
        </p:nvSpPr>
        <p:spPr>
          <a:xfrm>
            <a:off x="800100" y="348271"/>
            <a:ext cx="4325560"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Plan</a:t>
            </a:r>
          </a:p>
        </p:txBody>
      </p:sp>
      <p:sp>
        <p:nvSpPr>
          <p:cNvPr id="45" name="TextBox 45"/>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a:t>
            </a:r>
          </a:p>
        </p:txBody>
      </p:sp>
      <p:sp>
        <p:nvSpPr>
          <p:cNvPr id="46" name="TextBox 46"/>
          <p:cNvSpPr txBox="1"/>
          <p:nvPr/>
        </p:nvSpPr>
        <p:spPr>
          <a:xfrm>
            <a:off x="12343429" y="4915261"/>
            <a:ext cx="3631724" cy="1236372"/>
          </a:xfrm>
          <a:prstGeom prst="rect">
            <a:avLst/>
          </a:prstGeom>
        </p:spPr>
        <p:txBody>
          <a:bodyPr lIns="0" tIns="0" rIns="0" bIns="0" rtlCol="0" anchor="t">
            <a:spAutoFit/>
          </a:bodyPr>
          <a:lstStyle/>
          <a:p>
            <a:pPr algn="ctr">
              <a:lnSpc>
                <a:spcPts val="10078"/>
              </a:lnSpc>
            </a:pPr>
            <a:r>
              <a:rPr lang="en-US" sz="7198">
                <a:solidFill>
                  <a:srgbClr val="FFFFFF"/>
                </a:solidFill>
                <a:latin typeface="Glacial Indifference"/>
              </a:rPr>
              <a:t>Chap. 12</a:t>
            </a:r>
          </a:p>
        </p:txBody>
      </p:sp>
      <p:sp>
        <p:nvSpPr>
          <p:cNvPr id="47" name="TextBox 47"/>
          <p:cNvSpPr txBox="1"/>
          <p:nvPr/>
        </p:nvSpPr>
        <p:spPr>
          <a:xfrm>
            <a:off x="12635768" y="3917066"/>
            <a:ext cx="3047047" cy="958129"/>
          </a:xfrm>
          <a:prstGeom prst="rect">
            <a:avLst/>
          </a:prstGeom>
        </p:spPr>
        <p:txBody>
          <a:bodyPr lIns="0" tIns="0" rIns="0" bIns="0" rtlCol="0" anchor="t">
            <a:spAutoFit/>
          </a:bodyPr>
          <a:lstStyle/>
          <a:p>
            <a:pPr algn="ctr">
              <a:lnSpc>
                <a:spcPts val="7754"/>
              </a:lnSpc>
            </a:pPr>
            <a:r>
              <a:rPr lang="en-US" sz="5538">
                <a:solidFill>
                  <a:srgbClr val="FFFFFF"/>
                </a:solidFill>
                <a:latin typeface="Glacial Indifference"/>
              </a:rPr>
              <a:t>Kimball</a:t>
            </a:r>
          </a:p>
        </p:txBody>
      </p:sp>
      <p:sp>
        <p:nvSpPr>
          <p:cNvPr id="48" name="Freeform 48"/>
          <p:cNvSpPr/>
          <p:nvPr/>
        </p:nvSpPr>
        <p:spPr>
          <a:xfrm>
            <a:off x="1199464" y="4063636"/>
            <a:ext cx="389644" cy="389644"/>
          </a:xfrm>
          <a:custGeom>
            <a:avLst/>
            <a:gdLst/>
            <a:ahLst/>
            <a:cxnLst/>
            <a:rect l="l" t="t" r="r" b="b"/>
            <a:pathLst>
              <a:path w="389644" h="389644">
                <a:moveTo>
                  <a:pt x="0" y="0"/>
                </a:moveTo>
                <a:lnTo>
                  <a:pt x="389644" y="0"/>
                </a:lnTo>
                <a:lnTo>
                  <a:pt x="389644" y="389644"/>
                </a:lnTo>
                <a:lnTo>
                  <a:pt x="0" y="389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9" name="Freeform 49"/>
          <p:cNvSpPr/>
          <p:nvPr/>
        </p:nvSpPr>
        <p:spPr>
          <a:xfrm>
            <a:off x="1193336" y="5191763"/>
            <a:ext cx="389644" cy="389644"/>
          </a:xfrm>
          <a:custGeom>
            <a:avLst/>
            <a:gdLst/>
            <a:ahLst/>
            <a:cxnLst/>
            <a:rect l="l" t="t" r="r" b="b"/>
            <a:pathLst>
              <a:path w="389644" h="389644">
                <a:moveTo>
                  <a:pt x="0" y="0"/>
                </a:moveTo>
                <a:lnTo>
                  <a:pt x="389644" y="0"/>
                </a:lnTo>
                <a:lnTo>
                  <a:pt x="389644" y="389644"/>
                </a:lnTo>
                <a:lnTo>
                  <a:pt x="0" y="389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0" name="Freeform 50"/>
          <p:cNvSpPr/>
          <p:nvPr/>
        </p:nvSpPr>
        <p:spPr>
          <a:xfrm>
            <a:off x="1199464" y="6270566"/>
            <a:ext cx="389644" cy="389644"/>
          </a:xfrm>
          <a:custGeom>
            <a:avLst/>
            <a:gdLst/>
            <a:ahLst/>
            <a:cxnLst/>
            <a:rect l="l" t="t" r="r" b="b"/>
            <a:pathLst>
              <a:path w="389644" h="389644">
                <a:moveTo>
                  <a:pt x="0" y="0"/>
                </a:moveTo>
                <a:lnTo>
                  <a:pt x="389644" y="0"/>
                </a:lnTo>
                <a:lnTo>
                  <a:pt x="389644" y="389644"/>
                </a:lnTo>
                <a:lnTo>
                  <a:pt x="0" y="389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1" name="Freeform 51"/>
          <p:cNvSpPr/>
          <p:nvPr/>
        </p:nvSpPr>
        <p:spPr>
          <a:xfrm>
            <a:off x="1199464" y="7400501"/>
            <a:ext cx="389644" cy="389644"/>
          </a:xfrm>
          <a:custGeom>
            <a:avLst/>
            <a:gdLst/>
            <a:ahLst/>
            <a:cxnLst/>
            <a:rect l="l" t="t" r="r" b="b"/>
            <a:pathLst>
              <a:path w="389644" h="389644">
                <a:moveTo>
                  <a:pt x="0" y="0"/>
                </a:moveTo>
                <a:lnTo>
                  <a:pt x="389644" y="0"/>
                </a:lnTo>
                <a:lnTo>
                  <a:pt x="389644" y="389645"/>
                </a:lnTo>
                <a:lnTo>
                  <a:pt x="0" y="389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52" name="Group 52"/>
          <p:cNvGrpSpPr/>
          <p:nvPr/>
        </p:nvGrpSpPr>
        <p:grpSpPr>
          <a:xfrm>
            <a:off x="1193336" y="1802215"/>
            <a:ext cx="6478263" cy="593877"/>
            <a:chOff x="0" y="0"/>
            <a:chExt cx="8637684" cy="791836"/>
          </a:xfrm>
        </p:grpSpPr>
        <p:grpSp>
          <p:nvGrpSpPr>
            <p:cNvPr id="53" name="Group 53"/>
            <p:cNvGrpSpPr/>
            <p:nvPr/>
          </p:nvGrpSpPr>
          <p:grpSpPr>
            <a:xfrm>
              <a:off x="0" y="144326"/>
              <a:ext cx="503185" cy="50318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5555"/>
              </a:solidFill>
            </p:spPr>
            <p:txBody>
              <a:bodyPr/>
              <a:lstStyle/>
              <a:p>
                <a:endParaRPr lang="fr-FR"/>
              </a:p>
            </p:txBody>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833495" y="47625"/>
              <a:ext cx="7804190" cy="744211"/>
            </a:xfrm>
            <a:prstGeom prst="rect">
              <a:avLst/>
            </a:prstGeom>
          </p:spPr>
          <p:txBody>
            <a:bodyPr lIns="0" tIns="0" rIns="0" bIns="0" rtlCol="0" anchor="t">
              <a:spAutoFit/>
            </a:bodyPr>
            <a:lstStyle/>
            <a:p>
              <a:pPr>
                <a:lnSpc>
                  <a:spcPts val="4173"/>
                </a:lnSpc>
              </a:pPr>
              <a:r>
                <a:rPr lang="en-US" sz="3937">
                  <a:solidFill>
                    <a:srgbClr val="000000"/>
                  </a:solidFill>
                  <a:latin typeface="Glacial Indifference"/>
                </a:rPr>
                <a:t>Introduction</a:t>
              </a:r>
            </a:p>
          </p:txBody>
        </p:sp>
      </p:grpSp>
      <p:sp>
        <p:nvSpPr>
          <p:cNvPr id="57" name="Freeform 57"/>
          <p:cNvSpPr/>
          <p:nvPr/>
        </p:nvSpPr>
        <p:spPr>
          <a:xfrm>
            <a:off x="1199464" y="1904331"/>
            <a:ext cx="389644" cy="389644"/>
          </a:xfrm>
          <a:custGeom>
            <a:avLst/>
            <a:gdLst/>
            <a:ahLst/>
            <a:cxnLst/>
            <a:rect l="l" t="t" r="r" b="b"/>
            <a:pathLst>
              <a:path w="389644" h="389644">
                <a:moveTo>
                  <a:pt x="0" y="0"/>
                </a:moveTo>
                <a:lnTo>
                  <a:pt x="389644" y="0"/>
                </a:lnTo>
                <a:lnTo>
                  <a:pt x="389644" y="389645"/>
                </a:lnTo>
                <a:lnTo>
                  <a:pt x="0" y="389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83162" y="1217492"/>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2">
              <a:alphaModFix amt="8999"/>
            </a:blip>
            <a:stretch>
              <a:fillRect/>
            </a:stretch>
          </a:blipFill>
        </p:spPr>
        <p:txBody>
          <a:bodyPr/>
          <a:lstStyle/>
          <a:p>
            <a:endParaRPr lang="fr-FR"/>
          </a:p>
        </p:txBody>
      </p:sp>
      <p:grpSp>
        <p:nvGrpSpPr>
          <p:cNvPr id="3" name="Group 3"/>
          <p:cNvGrpSpPr/>
          <p:nvPr/>
        </p:nvGrpSpPr>
        <p:grpSpPr>
          <a:xfrm>
            <a:off x="9053281" y="1502804"/>
            <a:ext cx="3100405" cy="3204179"/>
            <a:chOff x="0" y="0"/>
            <a:chExt cx="6362700" cy="6575666"/>
          </a:xfrm>
        </p:grpSpPr>
        <p:sp>
          <p:nvSpPr>
            <p:cNvPr id="4" name="Freeform 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3"/>
              <a:stretch>
                <a:fillRect l="-27418" r="-27418"/>
              </a:stretch>
            </a:blipFill>
          </p:spPr>
          <p:txBody>
            <a:bodyPr/>
            <a:lstStyle/>
            <a:p>
              <a:endParaRPr lang="fr-FR"/>
            </a:p>
          </p:txBody>
        </p:sp>
      </p:grpSp>
      <p:sp>
        <p:nvSpPr>
          <p:cNvPr id="5" name="Freeform 5"/>
          <p:cNvSpPr/>
          <p:nvPr/>
        </p:nvSpPr>
        <p:spPr>
          <a:xfrm>
            <a:off x="11911036" y="3137814"/>
            <a:ext cx="4497541" cy="4497541"/>
          </a:xfrm>
          <a:custGeom>
            <a:avLst/>
            <a:gdLst/>
            <a:ahLst/>
            <a:cxnLst/>
            <a:rect l="l" t="t" r="r" b="b"/>
            <a:pathLst>
              <a:path w="4497541" h="4497541">
                <a:moveTo>
                  <a:pt x="0" y="0"/>
                </a:moveTo>
                <a:lnTo>
                  <a:pt x="4497541" y="0"/>
                </a:lnTo>
                <a:lnTo>
                  <a:pt x="4497541" y="4497541"/>
                </a:lnTo>
                <a:lnTo>
                  <a:pt x="0" y="4497541"/>
                </a:lnTo>
                <a:lnTo>
                  <a:pt x="0" y="0"/>
                </a:lnTo>
                <a:close/>
              </a:path>
            </a:pathLst>
          </a:custGeom>
          <a:blipFill>
            <a:blip r:embed="rId2">
              <a:alphaModFix amt="8999"/>
            </a:blip>
            <a:stretch>
              <a:fillRect/>
            </a:stretch>
          </a:blipFill>
        </p:spPr>
        <p:txBody>
          <a:bodyPr/>
          <a:lstStyle/>
          <a:p>
            <a:endParaRPr lang="fr-FR"/>
          </a:p>
        </p:txBody>
      </p:sp>
      <p:grpSp>
        <p:nvGrpSpPr>
          <p:cNvPr id="6" name="Group 6"/>
          <p:cNvGrpSpPr/>
          <p:nvPr/>
        </p:nvGrpSpPr>
        <p:grpSpPr>
          <a:xfrm>
            <a:off x="12344460" y="3471925"/>
            <a:ext cx="3630693" cy="3752216"/>
            <a:chOff x="0" y="0"/>
            <a:chExt cx="6362700" cy="6575666"/>
          </a:xfrm>
        </p:grpSpPr>
        <p:sp>
          <p:nvSpPr>
            <p:cNvPr id="7" name="Freeform 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27515" r="-27515"/>
              </a:stretch>
            </a:blipFill>
          </p:spPr>
          <p:txBody>
            <a:bodyPr/>
            <a:lstStyle/>
            <a:p>
              <a:endParaRPr lang="fr-FR"/>
            </a:p>
          </p:txBody>
        </p:sp>
      </p:grpSp>
      <p:sp>
        <p:nvSpPr>
          <p:cNvPr id="8" name="TextBox 8"/>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9" name="TextBox 9"/>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19</a:t>
            </a:r>
          </a:p>
        </p:txBody>
      </p:sp>
      <p:sp>
        <p:nvSpPr>
          <p:cNvPr id="10" name="AutoShape 10"/>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11" name="Freeform 11"/>
          <p:cNvSpPr/>
          <p:nvPr/>
        </p:nvSpPr>
        <p:spPr>
          <a:xfrm>
            <a:off x="10807145" y="7125518"/>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2">
              <a:alphaModFix amt="8999"/>
            </a:blip>
            <a:stretch>
              <a:fillRect/>
            </a:stretch>
          </a:blipFill>
        </p:spPr>
        <p:txBody>
          <a:bodyPr/>
          <a:lstStyle/>
          <a:p>
            <a:endParaRPr lang="fr-FR"/>
          </a:p>
        </p:txBody>
      </p:sp>
      <p:grpSp>
        <p:nvGrpSpPr>
          <p:cNvPr id="12" name="Group 12"/>
          <p:cNvGrpSpPr/>
          <p:nvPr/>
        </p:nvGrpSpPr>
        <p:grpSpPr>
          <a:xfrm>
            <a:off x="11177264" y="7410830"/>
            <a:ext cx="3100405" cy="3204179"/>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t="-22475" b="-22475"/>
              </a:stretch>
            </a:blipFill>
          </p:spPr>
          <p:txBody>
            <a:bodyPr/>
            <a:lstStyle/>
            <a:p>
              <a:endParaRPr lang="fr-FR"/>
            </a:p>
          </p:txBody>
        </p:sp>
      </p:grpSp>
      <p:grpSp>
        <p:nvGrpSpPr>
          <p:cNvPr id="14" name="Group 14"/>
          <p:cNvGrpSpPr/>
          <p:nvPr/>
        </p:nvGrpSpPr>
        <p:grpSpPr>
          <a:xfrm rot="-842120">
            <a:off x="14847037" y="7556651"/>
            <a:ext cx="2411411" cy="241141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842120">
            <a:off x="11912412" y="-581699"/>
            <a:ext cx="2031391" cy="203139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195014" y="4811541"/>
            <a:ext cx="4386601" cy="536493"/>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Dimensions Principales</a:t>
            </a:r>
          </a:p>
        </p:txBody>
      </p:sp>
      <p:sp>
        <p:nvSpPr>
          <p:cNvPr id="21" name="TextBox 21"/>
          <p:cNvSpPr txBox="1"/>
          <p:nvPr/>
        </p:nvSpPr>
        <p:spPr>
          <a:xfrm>
            <a:off x="1195014" y="1512329"/>
            <a:ext cx="7488148" cy="2634631"/>
          </a:xfrm>
          <a:prstGeom prst="rect">
            <a:avLst/>
          </a:prstGeom>
        </p:spPr>
        <p:txBody>
          <a:bodyPr lIns="0" tIns="0" rIns="0" bIns="0" rtlCol="0" anchor="t">
            <a:spAutoFit/>
          </a:bodyPr>
          <a:lstStyle/>
          <a:p>
            <a:pPr>
              <a:lnSpc>
                <a:spcPts val="3483"/>
              </a:lnSpc>
            </a:pPr>
            <a:r>
              <a:rPr lang="en-US" sz="3003">
                <a:solidFill>
                  <a:srgbClr val="000000"/>
                </a:solidFill>
                <a:latin typeface="Glacial Indifference"/>
              </a:rPr>
              <a:t>Kimbell a élaboré avec précision la structure du modèle conceptuel du Data Warehouse en tenant compte des besoins spécifiques du secteur du transport aérien. Voici une explication détaillée de cette solution, illustrée par des exemples concrets.</a:t>
            </a:r>
          </a:p>
        </p:txBody>
      </p:sp>
      <p:sp>
        <p:nvSpPr>
          <p:cNvPr id="22" name="TextBox 22"/>
          <p:cNvSpPr txBox="1"/>
          <p:nvPr/>
        </p:nvSpPr>
        <p:spPr>
          <a:xfrm>
            <a:off x="1588517" y="5329435"/>
            <a:ext cx="4975964" cy="488572"/>
          </a:xfrm>
          <a:prstGeom prst="rect">
            <a:avLst/>
          </a:prstGeom>
        </p:spPr>
        <p:txBody>
          <a:bodyPr lIns="0" tIns="0" rIns="0" bIns="0" rtlCol="0" anchor="t">
            <a:spAutoFit/>
          </a:bodyPr>
          <a:lstStyle/>
          <a:p>
            <a:pPr>
              <a:lnSpc>
                <a:spcPts val="4045"/>
              </a:lnSpc>
            </a:pPr>
            <a:r>
              <a:rPr lang="en-US" sz="2889">
                <a:solidFill>
                  <a:srgbClr val="000000"/>
                </a:solidFill>
                <a:latin typeface="Glacial Indifference"/>
              </a:rPr>
              <a:t>1.</a:t>
            </a:r>
            <a:r>
              <a:rPr lang="en-US" sz="2889">
                <a:solidFill>
                  <a:srgbClr val="000000"/>
                </a:solidFill>
                <a:latin typeface="Glacial Indifference Bold"/>
              </a:rPr>
              <a:t>Dimension Temporelle :</a:t>
            </a:r>
          </a:p>
        </p:txBody>
      </p:sp>
      <p:sp>
        <p:nvSpPr>
          <p:cNvPr id="23" name="TextBox 23"/>
          <p:cNvSpPr txBox="1"/>
          <p:nvPr/>
        </p:nvSpPr>
        <p:spPr>
          <a:xfrm>
            <a:off x="1195014" y="6105071"/>
            <a:ext cx="10084613" cy="2196481"/>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000000"/>
                </a:solidFill>
                <a:latin typeface="Glacial Indifference"/>
              </a:rPr>
              <a:t>Pour résoudre les défis liés à la gestion des dates et heures dans différents fuseaux horaires, nous avons mis en place </a:t>
            </a:r>
            <a:r>
              <a:rPr lang="en-US" sz="3003">
                <a:solidFill>
                  <a:srgbClr val="FFDE00"/>
                </a:solidFill>
                <a:latin typeface="Glacial Indifference"/>
              </a:rPr>
              <a:t>deux</a:t>
            </a:r>
            <a:r>
              <a:rPr lang="en-US" sz="3003">
                <a:solidFill>
                  <a:srgbClr val="000000"/>
                </a:solidFill>
                <a:latin typeface="Glacial Indifference"/>
              </a:rPr>
              <a:t> dimensions </a:t>
            </a:r>
            <a:r>
              <a:rPr lang="en-US" sz="3003">
                <a:solidFill>
                  <a:srgbClr val="FFDE00"/>
                </a:solidFill>
                <a:latin typeface="Glacial Indifference"/>
              </a:rPr>
              <a:t>temporelles</a:t>
            </a:r>
            <a:r>
              <a:rPr lang="en-US" sz="3003">
                <a:solidFill>
                  <a:srgbClr val="000000"/>
                </a:solidFill>
                <a:latin typeface="Glacial Indifference"/>
              </a:rPr>
              <a:t> distinctes : une pour l'heure locale et une pour l'heure universelle (UTC).</a:t>
            </a:r>
          </a:p>
          <a:p>
            <a:pPr>
              <a:lnSpc>
                <a:spcPts val="3483"/>
              </a:lnSpc>
            </a:pPr>
            <a:endParaRPr lang="en-US" sz="3003">
              <a:solidFill>
                <a:srgbClr val="000000"/>
              </a:solidFill>
              <a:latin typeface="Glacial Indifferen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1036" y="3137814"/>
            <a:ext cx="4497541" cy="4497541"/>
          </a:xfrm>
          <a:custGeom>
            <a:avLst/>
            <a:gdLst/>
            <a:ahLst/>
            <a:cxnLst/>
            <a:rect l="l" t="t" r="r" b="b"/>
            <a:pathLst>
              <a:path w="4497541" h="4497541">
                <a:moveTo>
                  <a:pt x="0" y="0"/>
                </a:moveTo>
                <a:lnTo>
                  <a:pt x="4497541" y="0"/>
                </a:lnTo>
                <a:lnTo>
                  <a:pt x="4497541" y="4497541"/>
                </a:lnTo>
                <a:lnTo>
                  <a:pt x="0" y="4497541"/>
                </a:lnTo>
                <a:lnTo>
                  <a:pt x="0" y="0"/>
                </a:lnTo>
                <a:close/>
              </a:path>
            </a:pathLst>
          </a:custGeom>
          <a:blipFill>
            <a:blip r:embed="rId2">
              <a:alphaModFix amt="8999"/>
            </a:blip>
            <a:stretch>
              <a:fillRect/>
            </a:stretch>
          </a:blipFill>
        </p:spPr>
        <p:txBody>
          <a:bodyPr/>
          <a:lstStyle/>
          <a:p>
            <a:endParaRPr lang="fr-FR"/>
          </a:p>
        </p:txBody>
      </p:sp>
      <p:grpSp>
        <p:nvGrpSpPr>
          <p:cNvPr id="3" name="Group 3"/>
          <p:cNvGrpSpPr/>
          <p:nvPr/>
        </p:nvGrpSpPr>
        <p:grpSpPr>
          <a:xfrm>
            <a:off x="12344460" y="3471925"/>
            <a:ext cx="3630693" cy="3752216"/>
            <a:chOff x="0" y="0"/>
            <a:chExt cx="6362700" cy="6575666"/>
          </a:xfrm>
        </p:grpSpPr>
        <p:sp>
          <p:nvSpPr>
            <p:cNvPr id="4" name="Freeform 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3"/>
              <a:stretch>
                <a:fillRect l="-27515" r="-27515"/>
              </a:stretch>
            </a:blipFill>
          </p:spPr>
          <p:txBody>
            <a:bodyPr/>
            <a:lstStyle/>
            <a:p>
              <a:endParaRPr lang="fr-FR"/>
            </a:p>
          </p:txBody>
        </p:sp>
      </p:grpSp>
      <p:sp>
        <p:nvSpPr>
          <p:cNvPr id="5" name="TextBox 5"/>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6" name="TextBox 6"/>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19</a:t>
            </a:r>
          </a:p>
        </p:txBody>
      </p:sp>
      <p:sp>
        <p:nvSpPr>
          <p:cNvPr id="7" name="AutoShape 7"/>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8" name="Group 8"/>
          <p:cNvGrpSpPr/>
          <p:nvPr/>
        </p:nvGrpSpPr>
        <p:grpSpPr>
          <a:xfrm rot="-842120">
            <a:off x="14847037" y="7556651"/>
            <a:ext cx="2411411" cy="24114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842120">
            <a:off x="11912412" y="-581699"/>
            <a:ext cx="2031391" cy="20313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15472" y="1502804"/>
            <a:ext cx="10084613" cy="2547036"/>
            <a:chOff x="0" y="0"/>
            <a:chExt cx="13446150" cy="3396048"/>
          </a:xfrm>
        </p:grpSpPr>
        <p:sp>
          <p:nvSpPr>
            <p:cNvPr id="15" name="TextBox 15"/>
            <p:cNvSpPr txBox="1"/>
            <p:nvPr/>
          </p:nvSpPr>
          <p:spPr>
            <a:xfrm>
              <a:off x="0" y="-66675"/>
              <a:ext cx="5848801" cy="693099"/>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Dimensions Principales</a:t>
              </a:r>
            </a:p>
          </p:txBody>
        </p:sp>
        <p:sp>
          <p:nvSpPr>
            <p:cNvPr id="16" name="TextBox 16"/>
            <p:cNvSpPr txBox="1"/>
            <p:nvPr/>
          </p:nvSpPr>
          <p:spPr>
            <a:xfrm>
              <a:off x="524671" y="620675"/>
              <a:ext cx="6634618" cy="632379"/>
            </a:xfrm>
            <a:prstGeom prst="rect">
              <a:avLst/>
            </a:prstGeom>
          </p:spPr>
          <p:txBody>
            <a:bodyPr lIns="0" tIns="0" rIns="0" bIns="0" rtlCol="0" anchor="t">
              <a:spAutoFit/>
            </a:bodyPr>
            <a:lstStyle/>
            <a:p>
              <a:pPr>
                <a:lnSpc>
                  <a:spcPts val="4045"/>
                </a:lnSpc>
              </a:pPr>
              <a:r>
                <a:rPr lang="en-US" sz="2889">
                  <a:solidFill>
                    <a:srgbClr val="000000"/>
                  </a:solidFill>
                  <a:latin typeface="Glacial Indifference"/>
                </a:rPr>
                <a:t>1.</a:t>
              </a:r>
              <a:r>
                <a:rPr lang="en-US" sz="2889">
                  <a:solidFill>
                    <a:srgbClr val="000000"/>
                  </a:solidFill>
                  <a:latin typeface="Glacial Indifference Bold"/>
                </a:rPr>
                <a:t>Dimension Temporelle :</a:t>
              </a:r>
            </a:p>
          </p:txBody>
        </p:sp>
        <p:sp>
          <p:nvSpPr>
            <p:cNvPr id="17" name="TextBox 17"/>
            <p:cNvSpPr txBox="1"/>
            <p:nvPr/>
          </p:nvSpPr>
          <p:spPr>
            <a:xfrm>
              <a:off x="0" y="1632632"/>
              <a:ext cx="13446150" cy="1763416"/>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FFDE00"/>
                  </a:solidFill>
                  <a:latin typeface="Glacial Indifference"/>
                </a:rPr>
                <a:t>Exemple : </a:t>
              </a:r>
              <a:r>
                <a:rPr lang="en-US" sz="3003">
                  <a:solidFill>
                    <a:srgbClr val="000000"/>
                  </a:solidFill>
                  <a:latin typeface="Glacial Indifference"/>
                </a:rPr>
                <a:t>Un vol de Paris à New York, avec l'heure de départ représentée à la fois en heure locale et en UTC.</a:t>
              </a:r>
            </a:p>
            <a:p>
              <a:pPr>
                <a:lnSpc>
                  <a:spcPts val="3483"/>
                </a:lnSpc>
              </a:pPr>
              <a:endParaRPr lang="en-US" sz="3003">
                <a:solidFill>
                  <a:srgbClr val="000000"/>
                </a:solidFill>
                <a:latin typeface="Glacial Indifference"/>
              </a:endParaRPr>
            </a:p>
          </p:txBody>
        </p:sp>
      </p:grpSp>
      <p:sp>
        <p:nvSpPr>
          <p:cNvPr id="18" name="Freeform 18"/>
          <p:cNvSpPr/>
          <p:nvPr/>
        </p:nvSpPr>
        <p:spPr>
          <a:xfrm>
            <a:off x="1935477" y="4285599"/>
            <a:ext cx="8644602" cy="2938543"/>
          </a:xfrm>
          <a:custGeom>
            <a:avLst/>
            <a:gdLst/>
            <a:ahLst/>
            <a:cxnLst/>
            <a:rect l="l" t="t" r="r" b="b"/>
            <a:pathLst>
              <a:path w="8644602" h="2938543">
                <a:moveTo>
                  <a:pt x="0" y="0"/>
                </a:moveTo>
                <a:lnTo>
                  <a:pt x="8644603" y="0"/>
                </a:lnTo>
                <a:lnTo>
                  <a:pt x="8644603" y="2938543"/>
                </a:lnTo>
                <a:lnTo>
                  <a:pt x="0" y="2938543"/>
                </a:lnTo>
                <a:lnTo>
                  <a:pt x="0" y="0"/>
                </a:lnTo>
                <a:close/>
              </a:path>
            </a:pathLst>
          </a:custGeom>
          <a:blipFill>
            <a:blip r:embed="rId4"/>
            <a:stretch>
              <a:fillRect/>
            </a:stretch>
          </a:blipFill>
        </p:spPr>
        <p:txBody>
          <a:bodyPr/>
          <a:lstStyle/>
          <a:p>
            <a:endParaRPr lang="fr-FR"/>
          </a:p>
        </p:txBody>
      </p:sp>
      <p:sp>
        <p:nvSpPr>
          <p:cNvPr id="19" name="TextBox 19"/>
          <p:cNvSpPr txBox="1"/>
          <p:nvPr/>
        </p:nvSpPr>
        <p:spPr>
          <a:xfrm>
            <a:off x="2213107" y="7414642"/>
            <a:ext cx="8738718" cy="373802"/>
          </a:xfrm>
          <a:prstGeom prst="rect">
            <a:avLst/>
          </a:prstGeom>
        </p:spPr>
        <p:txBody>
          <a:bodyPr lIns="0" tIns="0" rIns="0" bIns="0" rtlCol="0" anchor="t">
            <a:spAutoFit/>
          </a:bodyPr>
          <a:lstStyle/>
          <a:p>
            <a:pPr>
              <a:lnSpc>
                <a:spcPts val="3021"/>
              </a:lnSpc>
            </a:pPr>
            <a:r>
              <a:rPr lang="en-US" sz="2158">
                <a:solidFill>
                  <a:srgbClr val="000000"/>
                </a:solidFill>
                <a:latin typeface="Glacial Indifference Bold"/>
              </a:rPr>
              <a:t>Figure 3 : </a:t>
            </a:r>
            <a:r>
              <a:rPr lang="en-US" sz="2158">
                <a:solidFill>
                  <a:srgbClr val="000000"/>
                </a:solidFill>
                <a:latin typeface="Glacial Indifference"/>
              </a:rPr>
              <a:t>Date / heure locale et équivalisée sur tous les fuseaux horaires.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759359" y="5771481"/>
            <a:ext cx="7712082" cy="3655811"/>
          </a:xfrm>
          <a:custGeom>
            <a:avLst/>
            <a:gdLst/>
            <a:ahLst/>
            <a:cxnLst/>
            <a:rect l="l" t="t" r="r" b="b"/>
            <a:pathLst>
              <a:path w="7712082" h="3655811">
                <a:moveTo>
                  <a:pt x="0" y="0"/>
                </a:moveTo>
                <a:lnTo>
                  <a:pt x="7712082" y="0"/>
                </a:lnTo>
                <a:lnTo>
                  <a:pt x="7712082" y="3655811"/>
                </a:lnTo>
                <a:lnTo>
                  <a:pt x="0" y="3655811"/>
                </a:lnTo>
                <a:lnTo>
                  <a:pt x="0" y="0"/>
                </a:lnTo>
                <a:close/>
              </a:path>
            </a:pathLst>
          </a:custGeom>
          <a:blipFill>
            <a:blip r:embed="rId2"/>
            <a:stretch>
              <a:fillRect/>
            </a:stretch>
          </a:blipFill>
        </p:spPr>
        <p:txBody>
          <a:bodyPr/>
          <a:lstStyle/>
          <a:p>
            <a:endParaRPr lang="fr-FR"/>
          </a:p>
        </p:txBody>
      </p:sp>
      <p:sp>
        <p:nvSpPr>
          <p:cNvPr id="10" name="TextBox 10"/>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20</a:t>
            </a:r>
          </a:p>
        </p:txBody>
      </p:sp>
      <p:sp>
        <p:nvSpPr>
          <p:cNvPr id="12" name="TextBox 12"/>
          <p:cNvSpPr txBox="1"/>
          <p:nvPr/>
        </p:nvSpPr>
        <p:spPr>
          <a:xfrm>
            <a:off x="1092652" y="1436129"/>
            <a:ext cx="4386601" cy="536493"/>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Dimensions Principales</a:t>
            </a:r>
          </a:p>
        </p:txBody>
      </p:sp>
      <p:sp>
        <p:nvSpPr>
          <p:cNvPr id="13" name="TextBox 13"/>
          <p:cNvSpPr txBox="1"/>
          <p:nvPr/>
        </p:nvSpPr>
        <p:spPr>
          <a:xfrm>
            <a:off x="1486155" y="1954023"/>
            <a:ext cx="6931577" cy="488572"/>
          </a:xfrm>
          <a:prstGeom prst="rect">
            <a:avLst/>
          </a:prstGeom>
        </p:spPr>
        <p:txBody>
          <a:bodyPr lIns="0" tIns="0" rIns="0" bIns="0" rtlCol="0" anchor="t">
            <a:spAutoFit/>
          </a:bodyPr>
          <a:lstStyle/>
          <a:p>
            <a:pPr>
              <a:lnSpc>
                <a:spcPts val="4045"/>
              </a:lnSpc>
            </a:pPr>
            <a:r>
              <a:rPr lang="en-US" sz="2889">
                <a:solidFill>
                  <a:srgbClr val="000000"/>
                </a:solidFill>
                <a:latin typeface="Glacial Indifference"/>
              </a:rPr>
              <a:t>2.</a:t>
            </a:r>
            <a:r>
              <a:rPr lang="en-US" sz="2889">
                <a:solidFill>
                  <a:srgbClr val="000000"/>
                </a:solidFill>
                <a:latin typeface="Glacial Indifference Bold"/>
              </a:rPr>
              <a:t>Dimension des Voyageurs Fréquents:</a:t>
            </a:r>
          </a:p>
        </p:txBody>
      </p:sp>
      <p:sp>
        <p:nvSpPr>
          <p:cNvPr id="14" name="TextBox 14"/>
          <p:cNvSpPr txBox="1"/>
          <p:nvPr/>
        </p:nvSpPr>
        <p:spPr>
          <a:xfrm>
            <a:off x="1388158" y="2698700"/>
            <a:ext cx="15094198" cy="3072781"/>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000000"/>
                </a:solidFill>
                <a:latin typeface="Glacial Indifference"/>
              </a:rPr>
              <a:t>Face à la complexité de la dimension des passagers, nous avons introduit une mini-dimension pour les voyageurs fréquents, capturant des informations cruciales telles que le niveau élite, l'aéroport d'origine, la pertinence au club de l'aéroport, et le niveau de kilométrage à vie.</a:t>
            </a:r>
          </a:p>
          <a:p>
            <a:pPr marL="648377" lvl="1" indent="-324188">
              <a:lnSpc>
                <a:spcPts val="3483"/>
              </a:lnSpc>
              <a:buFont typeface="Arial"/>
              <a:buChar char="•"/>
            </a:pPr>
            <a:r>
              <a:rPr lang="en-US" sz="3003">
                <a:solidFill>
                  <a:srgbClr val="FFDE00"/>
                </a:solidFill>
                <a:latin typeface="Glacial Indifference"/>
              </a:rPr>
              <a:t>Exemple : </a:t>
            </a:r>
            <a:r>
              <a:rPr lang="en-US" sz="3003">
                <a:solidFill>
                  <a:srgbClr val="000000"/>
                </a:solidFill>
                <a:latin typeface="Glacial Indifference"/>
              </a:rPr>
              <a:t>Analyse du comportement des voyageurs fréquents en se basant sur des paramètres spécifiques à la mini-dimension.</a:t>
            </a:r>
          </a:p>
          <a:p>
            <a:pPr>
              <a:lnSpc>
                <a:spcPts val="3483"/>
              </a:lnSpc>
            </a:pPr>
            <a:endParaRPr lang="en-US" sz="3003">
              <a:solidFill>
                <a:srgbClr val="000000"/>
              </a:solidFill>
              <a:latin typeface="Glacial Indifference"/>
            </a:endParaRPr>
          </a:p>
        </p:txBody>
      </p:sp>
      <p:sp>
        <p:nvSpPr>
          <p:cNvPr id="15" name="TextBox 15"/>
          <p:cNvSpPr txBox="1"/>
          <p:nvPr/>
        </p:nvSpPr>
        <p:spPr>
          <a:xfrm>
            <a:off x="5421089" y="9427579"/>
            <a:ext cx="8738718" cy="373802"/>
          </a:xfrm>
          <a:prstGeom prst="rect">
            <a:avLst/>
          </a:prstGeom>
        </p:spPr>
        <p:txBody>
          <a:bodyPr lIns="0" tIns="0" rIns="0" bIns="0" rtlCol="0" anchor="t">
            <a:spAutoFit/>
          </a:bodyPr>
          <a:lstStyle/>
          <a:p>
            <a:pPr>
              <a:lnSpc>
                <a:spcPts val="3021"/>
              </a:lnSpc>
            </a:pPr>
            <a:r>
              <a:rPr lang="en-US" sz="2158">
                <a:solidFill>
                  <a:srgbClr val="000000"/>
                </a:solidFill>
                <a:latin typeface="Glacial Indifference Bold"/>
              </a:rPr>
              <a:t>Figure 4 : </a:t>
            </a:r>
            <a:r>
              <a:rPr lang="en-US" sz="2158">
                <a:solidFill>
                  <a:srgbClr val="000000"/>
                </a:solidFill>
                <a:latin typeface="Glacial Indifference"/>
              </a:rPr>
              <a:t>Passenger mini-dimension sample rows.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10" name="TextBox 10"/>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21</a:t>
            </a:r>
          </a:p>
        </p:txBody>
      </p:sp>
      <p:sp>
        <p:nvSpPr>
          <p:cNvPr id="11" name="TextBox 11"/>
          <p:cNvSpPr txBox="1"/>
          <p:nvPr/>
        </p:nvSpPr>
        <p:spPr>
          <a:xfrm>
            <a:off x="1092652" y="1436129"/>
            <a:ext cx="4386601" cy="536493"/>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Dimensions Principales</a:t>
            </a:r>
          </a:p>
        </p:txBody>
      </p:sp>
      <p:sp>
        <p:nvSpPr>
          <p:cNvPr id="12" name="TextBox 12"/>
          <p:cNvSpPr txBox="1"/>
          <p:nvPr/>
        </p:nvSpPr>
        <p:spPr>
          <a:xfrm>
            <a:off x="1486155" y="1954023"/>
            <a:ext cx="9449764" cy="488572"/>
          </a:xfrm>
          <a:prstGeom prst="rect">
            <a:avLst/>
          </a:prstGeom>
        </p:spPr>
        <p:txBody>
          <a:bodyPr lIns="0" tIns="0" rIns="0" bIns="0" rtlCol="0" anchor="t">
            <a:spAutoFit/>
          </a:bodyPr>
          <a:lstStyle/>
          <a:p>
            <a:pPr>
              <a:lnSpc>
                <a:spcPts val="4045"/>
              </a:lnSpc>
            </a:pPr>
            <a:r>
              <a:rPr lang="en-US" sz="2889">
                <a:solidFill>
                  <a:srgbClr val="000000"/>
                </a:solidFill>
                <a:latin typeface="Glacial Indifference"/>
              </a:rPr>
              <a:t>3. </a:t>
            </a:r>
            <a:r>
              <a:rPr lang="en-US" sz="2889">
                <a:solidFill>
                  <a:srgbClr val="000000"/>
                </a:solidFill>
                <a:latin typeface="Glacial Indifference Bold"/>
              </a:rPr>
              <a:t>Dimensions de l'Aéronef et de la Classe de Service :</a:t>
            </a:r>
          </a:p>
        </p:txBody>
      </p:sp>
      <p:sp>
        <p:nvSpPr>
          <p:cNvPr id="13" name="TextBox 13"/>
          <p:cNvSpPr txBox="1"/>
          <p:nvPr/>
        </p:nvSpPr>
        <p:spPr>
          <a:xfrm>
            <a:off x="1388158" y="2698700"/>
            <a:ext cx="15094198" cy="3072781"/>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000000"/>
                </a:solidFill>
                <a:latin typeface="Glacial Indifference"/>
              </a:rPr>
              <a:t>Pour enrichir les informations sur les vols, nous avons introduit une dimension pour les détails de l'aéronef et une autre pour la classe de service.</a:t>
            </a:r>
          </a:p>
          <a:p>
            <a:pPr>
              <a:lnSpc>
                <a:spcPts val="3483"/>
              </a:lnSpc>
            </a:pPr>
            <a:endParaRPr lang="en-US" sz="3003">
              <a:solidFill>
                <a:srgbClr val="000000"/>
              </a:solidFill>
              <a:latin typeface="Glacial Indifference"/>
            </a:endParaRPr>
          </a:p>
          <a:p>
            <a:pPr>
              <a:lnSpc>
                <a:spcPts val="3483"/>
              </a:lnSpc>
            </a:pPr>
            <a:endParaRPr lang="en-US" sz="3003">
              <a:solidFill>
                <a:srgbClr val="000000"/>
              </a:solidFill>
              <a:latin typeface="Glacial Indifference"/>
            </a:endParaRPr>
          </a:p>
          <a:p>
            <a:pPr>
              <a:lnSpc>
                <a:spcPts val="3483"/>
              </a:lnSpc>
            </a:pPr>
            <a:endParaRPr lang="en-US" sz="3003">
              <a:solidFill>
                <a:srgbClr val="000000"/>
              </a:solidFill>
              <a:latin typeface="Glacial Indifference"/>
            </a:endParaRPr>
          </a:p>
          <a:p>
            <a:pPr marL="648377" lvl="1" indent="-324188">
              <a:lnSpc>
                <a:spcPts val="3483"/>
              </a:lnSpc>
              <a:buFont typeface="Arial"/>
              <a:buChar char="•"/>
            </a:pPr>
            <a:r>
              <a:rPr lang="en-US" sz="3003">
                <a:solidFill>
                  <a:srgbClr val="FFDE00"/>
                </a:solidFill>
                <a:latin typeface="Glacial Indifference"/>
              </a:rPr>
              <a:t>Exemple :</a:t>
            </a:r>
            <a:r>
              <a:rPr lang="en-US" sz="3003">
                <a:solidFill>
                  <a:srgbClr val="000000"/>
                </a:solidFill>
                <a:latin typeface="Glacial Indifference"/>
              </a:rPr>
              <a:t> Identifier la classe de service pour un vol spécifique, avec des détails sur le type de siège et les avantages associés.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1912412" y="-581699"/>
            <a:ext cx="2031391" cy="2031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5838239" y="7859184"/>
            <a:ext cx="2411411" cy="24114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10" name="TextBox 10"/>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21</a:t>
            </a:r>
          </a:p>
        </p:txBody>
      </p:sp>
      <p:sp>
        <p:nvSpPr>
          <p:cNvPr id="11" name="TextBox 11"/>
          <p:cNvSpPr txBox="1"/>
          <p:nvPr/>
        </p:nvSpPr>
        <p:spPr>
          <a:xfrm>
            <a:off x="1028700" y="1364112"/>
            <a:ext cx="4386601" cy="536493"/>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Tables de Faits</a:t>
            </a:r>
          </a:p>
        </p:txBody>
      </p:sp>
      <p:sp>
        <p:nvSpPr>
          <p:cNvPr id="12" name="TextBox 12"/>
          <p:cNvSpPr txBox="1"/>
          <p:nvPr/>
        </p:nvSpPr>
        <p:spPr>
          <a:xfrm>
            <a:off x="1596901" y="2098764"/>
            <a:ext cx="9449764" cy="488572"/>
          </a:xfrm>
          <a:prstGeom prst="rect">
            <a:avLst/>
          </a:prstGeom>
        </p:spPr>
        <p:txBody>
          <a:bodyPr lIns="0" tIns="0" rIns="0" bIns="0" rtlCol="0" anchor="t">
            <a:spAutoFit/>
          </a:bodyPr>
          <a:lstStyle/>
          <a:p>
            <a:pPr>
              <a:lnSpc>
                <a:spcPts val="4045"/>
              </a:lnSpc>
            </a:pPr>
            <a:r>
              <a:rPr lang="en-US" sz="2889">
                <a:solidFill>
                  <a:srgbClr val="000000"/>
                </a:solidFill>
                <a:latin typeface="Glacial Indifference"/>
              </a:rPr>
              <a:t>1. </a:t>
            </a:r>
            <a:r>
              <a:rPr lang="en-US" sz="2889">
                <a:solidFill>
                  <a:srgbClr val="000000"/>
                </a:solidFill>
                <a:latin typeface="Glacial Indifference Bold"/>
              </a:rPr>
              <a:t>Table des Segments :</a:t>
            </a:r>
          </a:p>
        </p:txBody>
      </p:sp>
      <p:sp>
        <p:nvSpPr>
          <p:cNvPr id="13" name="TextBox 13"/>
          <p:cNvSpPr txBox="1"/>
          <p:nvPr/>
        </p:nvSpPr>
        <p:spPr>
          <a:xfrm>
            <a:off x="1596901" y="2852170"/>
            <a:ext cx="15094198" cy="3072781"/>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000000"/>
                </a:solidFill>
                <a:latin typeface="Glacial Indifference"/>
              </a:rPr>
              <a:t>Nous avons opté pour une granularité au niveau des segments pour la première itération, en capturant des métriques telles que le revenu de base, les frais de facilité passagers, les taxes d'aéroport, les miles parcourus, et les miles attribués.</a:t>
            </a:r>
          </a:p>
          <a:p>
            <a:pPr>
              <a:lnSpc>
                <a:spcPts val="3483"/>
              </a:lnSpc>
            </a:pPr>
            <a:endParaRPr lang="en-US" sz="3003">
              <a:solidFill>
                <a:srgbClr val="000000"/>
              </a:solidFill>
              <a:latin typeface="Glacial Indifference"/>
            </a:endParaRPr>
          </a:p>
          <a:p>
            <a:pPr>
              <a:lnSpc>
                <a:spcPts val="3483"/>
              </a:lnSpc>
            </a:pPr>
            <a:endParaRPr lang="en-US" sz="3003">
              <a:solidFill>
                <a:srgbClr val="000000"/>
              </a:solidFill>
              <a:latin typeface="Glacial Indifference"/>
            </a:endParaRPr>
          </a:p>
          <a:p>
            <a:pPr marL="648377" lvl="1" indent="-324188">
              <a:lnSpc>
                <a:spcPts val="3483"/>
              </a:lnSpc>
              <a:buFont typeface="Arial"/>
              <a:buChar char="•"/>
            </a:pPr>
            <a:r>
              <a:rPr lang="en-US" sz="3003">
                <a:solidFill>
                  <a:srgbClr val="FFDE00"/>
                </a:solidFill>
                <a:latin typeface="Glacial Indifference"/>
              </a:rPr>
              <a:t>Exemple :</a:t>
            </a:r>
            <a:r>
              <a:rPr lang="en-US" sz="3003">
                <a:solidFill>
                  <a:srgbClr val="000000"/>
                </a:solidFill>
                <a:latin typeface="Glacial Indifference"/>
              </a:rPr>
              <a:t> Enregistrement des données de revenus et de miles attribués pour chaque segment de vol.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3" name="TextBox 3"/>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22</a:t>
            </a:r>
          </a:p>
        </p:txBody>
      </p:sp>
      <p:sp>
        <p:nvSpPr>
          <p:cNvPr id="4" name="AutoShape 4"/>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 name="Group 5"/>
          <p:cNvGrpSpPr/>
          <p:nvPr/>
        </p:nvGrpSpPr>
        <p:grpSpPr>
          <a:xfrm rot="-842120">
            <a:off x="14847037" y="7556651"/>
            <a:ext cx="2411411" cy="24114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42120">
            <a:off x="11912412" y="-581699"/>
            <a:ext cx="2031391" cy="2031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92652" y="1436129"/>
            <a:ext cx="4386601" cy="536493"/>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Tables de Faits</a:t>
            </a:r>
          </a:p>
        </p:txBody>
      </p:sp>
      <p:sp>
        <p:nvSpPr>
          <p:cNvPr id="12" name="TextBox 12"/>
          <p:cNvSpPr txBox="1"/>
          <p:nvPr/>
        </p:nvSpPr>
        <p:spPr>
          <a:xfrm>
            <a:off x="1388158" y="2106197"/>
            <a:ext cx="9449764" cy="488572"/>
          </a:xfrm>
          <a:prstGeom prst="rect">
            <a:avLst/>
          </a:prstGeom>
        </p:spPr>
        <p:txBody>
          <a:bodyPr lIns="0" tIns="0" rIns="0" bIns="0" rtlCol="0" anchor="t">
            <a:spAutoFit/>
          </a:bodyPr>
          <a:lstStyle/>
          <a:p>
            <a:pPr>
              <a:lnSpc>
                <a:spcPts val="4045"/>
              </a:lnSpc>
            </a:pPr>
            <a:r>
              <a:rPr lang="en-US" sz="2889">
                <a:solidFill>
                  <a:srgbClr val="000000"/>
                </a:solidFill>
                <a:latin typeface="Glacial Indifference"/>
              </a:rPr>
              <a:t>2. </a:t>
            </a:r>
            <a:r>
              <a:rPr lang="en-US" sz="2889">
                <a:solidFill>
                  <a:srgbClr val="000000"/>
                </a:solidFill>
                <a:latin typeface="Glacial Indifference Bold"/>
              </a:rPr>
              <a:t>Table des Trips (Voyages) :</a:t>
            </a:r>
          </a:p>
        </p:txBody>
      </p:sp>
      <p:sp>
        <p:nvSpPr>
          <p:cNvPr id="13" name="TextBox 13"/>
          <p:cNvSpPr txBox="1"/>
          <p:nvPr/>
        </p:nvSpPr>
        <p:spPr>
          <a:xfrm>
            <a:off x="1596901" y="2795020"/>
            <a:ext cx="15094198" cy="3072781"/>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000000"/>
                </a:solidFill>
                <a:latin typeface="Glacial Indifference"/>
              </a:rPr>
              <a:t>Une table de faits agrégée au niveau des voyages offre une vue holistique du comportement des clients tout au long de leur itinéraire, avec des métriques telles que le total des revenus de base, les taxes totales et le nombre de segments.</a:t>
            </a:r>
          </a:p>
          <a:p>
            <a:pPr>
              <a:lnSpc>
                <a:spcPts val="3483"/>
              </a:lnSpc>
            </a:pPr>
            <a:endParaRPr lang="en-US" sz="3003">
              <a:solidFill>
                <a:srgbClr val="000000"/>
              </a:solidFill>
              <a:latin typeface="Glacial Indifference"/>
            </a:endParaRPr>
          </a:p>
          <a:p>
            <a:pPr>
              <a:lnSpc>
                <a:spcPts val="3483"/>
              </a:lnSpc>
            </a:pPr>
            <a:endParaRPr lang="en-US" sz="3003">
              <a:solidFill>
                <a:srgbClr val="000000"/>
              </a:solidFill>
              <a:latin typeface="Glacial Indifference"/>
            </a:endParaRPr>
          </a:p>
          <a:p>
            <a:pPr marL="648377" lvl="1" indent="-324188">
              <a:lnSpc>
                <a:spcPts val="3483"/>
              </a:lnSpc>
              <a:buFont typeface="Arial"/>
              <a:buChar char="•"/>
            </a:pPr>
            <a:r>
              <a:rPr lang="en-US" sz="3003">
                <a:solidFill>
                  <a:srgbClr val="FFDE00"/>
                </a:solidFill>
                <a:latin typeface="Glacial Indifference"/>
              </a:rPr>
              <a:t>Exemple :</a:t>
            </a:r>
            <a:r>
              <a:rPr lang="en-US" sz="3003">
                <a:solidFill>
                  <a:srgbClr val="000000"/>
                </a:solidFill>
                <a:latin typeface="Glacial Indifference"/>
              </a:rPr>
              <a:t> Analyse du rendement financier pour un voyage complet, regroupant plusieurs segments.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0100" y="348271"/>
            <a:ext cx="4275659"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3" name="TextBox 3"/>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23</a:t>
            </a:r>
          </a:p>
        </p:txBody>
      </p:sp>
      <p:sp>
        <p:nvSpPr>
          <p:cNvPr id="4" name="AutoShape 4"/>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 name="Group 5"/>
          <p:cNvGrpSpPr/>
          <p:nvPr/>
        </p:nvGrpSpPr>
        <p:grpSpPr>
          <a:xfrm rot="-842120">
            <a:off x="14847037" y="7556651"/>
            <a:ext cx="2411411" cy="24114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42120">
            <a:off x="11912412" y="-581699"/>
            <a:ext cx="2031391" cy="2031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92652" y="1436129"/>
            <a:ext cx="7842606" cy="536493"/>
          </a:xfrm>
          <a:prstGeom prst="rect">
            <a:avLst/>
          </a:prstGeom>
        </p:spPr>
        <p:txBody>
          <a:bodyPr lIns="0" tIns="0" rIns="0" bIns="0" rtlCol="0" anchor="t">
            <a:spAutoFit/>
          </a:bodyPr>
          <a:lstStyle/>
          <a:p>
            <a:pPr>
              <a:lnSpc>
                <a:spcPts val="4325"/>
              </a:lnSpc>
            </a:pPr>
            <a:r>
              <a:rPr lang="en-US" sz="3089">
                <a:solidFill>
                  <a:srgbClr val="000000"/>
                </a:solidFill>
                <a:latin typeface="Glacial Indifference Bold"/>
              </a:rPr>
              <a:t>Combinaison de Dimensions Corrélées</a:t>
            </a:r>
          </a:p>
        </p:txBody>
      </p:sp>
      <p:sp>
        <p:nvSpPr>
          <p:cNvPr id="12" name="TextBox 12"/>
          <p:cNvSpPr txBox="1"/>
          <p:nvPr/>
        </p:nvSpPr>
        <p:spPr>
          <a:xfrm>
            <a:off x="1388158" y="2106197"/>
            <a:ext cx="9449764" cy="488572"/>
          </a:xfrm>
          <a:prstGeom prst="rect">
            <a:avLst/>
          </a:prstGeom>
        </p:spPr>
        <p:txBody>
          <a:bodyPr lIns="0" tIns="0" rIns="0" bIns="0" rtlCol="0" anchor="t">
            <a:spAutoFit/>
          </a:bodyPr>
          <a:lstStyle/>
          <a:p>
            <a:pPr marL="623929" lvl="1" indent="-311965">
              <a:lnSpc>
                <a:spcPts val="4045"/>
              </a:lnSpc>
              <a:buFont typeface="Arial"/>
              <a:buChar char="•"/>
            </a:pPr>
            <a:r>
              <a:rPr lang="en-US" sz="2889">
                <a:solidFill>
                  <a:srgbClr val="000000"/>
                </a:solidFill>
                <a:latin typeface="Glacial Indifference Bold"/>
              </a:rPr>
              <a:t>Classe de Service :</a:t>
            </a:r>
          </a:p>
        </p:txBody>
      </p:sp>
      <p:sp>
        <p:nvSpPr>
          <p:cNvPr id="13" name="TextBox 13"/>
          <p:cNvSpPr txBox="1"/>
          <p:nvPr/>
        </p:nvSpPr>
        <p:spPr>
          <a:xfrm>
            <a:off x="2165102" y="2795020"/>
            <a:ext cx="15094198" cy="2634631"/>
          </a:xfrm>
          <a:prstGeom prst="rect">
            <a:avLst/>
          </a:prstGeom>
        </p:spPr>
        <p:txBody>
          <a:bodyPr lIns="0" tIns="0" rIns="0" bIns="0" rtlCol="0" anchor="t">
            <a:spAutoFit/>
          </a:bodyPr>
          <a:lstStyle/>
          <a:p>
            <a:pPr marL="648377" lvl="1" indent="-324188">
              <a:lnSpc>
                <a:spcPts val="3483"/>
              </a:lnSpc>
              <a:buFont typeface="Arial"/>
              <a:buChar char="•"/>
            </a:pPr>
            <a:r>
              <a:rPr lang="en-US" sz="3003">
                <a:solidFill>
                  <a:srgbClr val="000000"/>
                </a:solidFill>
                <a:latin typeface="Glacial Indifference"/>
              </a:rPr>
              <a:t>Kimball a combiné les dimensions de la classe de service achetée et de la classe de service réellement volée en une seule dimension, simplifiant ainsi l'analyse de l'évolution des classes et des changements.</a:t>
            </a:r>
          </a:p>
          <a:p>
            <a:pPr>
              <a:lnSpc>
                <a:spcPts val="3483"/>
              </a:lnSpc>
            </a:pPr>
            <a:endParaRPr lang="en-US" sz="3003">
              <a:solidFill>
                <a:srgbClr val="000000"/>
              </a:solidFill>
              <a:latin typeface="Glacial Indifference"/>
            </a:endParaRPr>
          </a:p>
          <a:p>
            <a:pPr marL="648377" lvl="1" indent="-324188">
              <a:lnSpc>
                <a:spcPts val="3483"/>
              </a:lnSpc>
              <a:buFont typeface="Arial"/>
              <a:buChar char="•"/>
            </a:pPr>
            <a:r>
              <a:rPr lang="en-US" sz="3003">
                <a:solidFill>
                  <a:srgbClr val="FFDE00"/>
                </a:solidFill>
                <a:latin typeface="Glacial Indifference"/>
              </a:rPr>
              <a:t>Exemple :</a:t>
            </a:r>
            <a:r>
              <a:rPr lang="en-US" sz="3003">
                <a:solidFill>
                  <a:srgbClr val="000000"/>
                </a:solidFill>
                <a:latin typeface="Glacial Indifference"/>
              </a:rPr>
              <a:t> Identifier les changements de classe de service sur plusieurs vols avec une seule dimension.</a:t>
            </a:r>
          </a:p>
        </p:txBody>
      </p:sp>
      <p:sp>
        <p:nvSpPr>
          <p:cNvPr id="14" name="Freeform 14"/>
          <p:cNvSpPr/>
          <p:nvPr/>
        </p:nvSpPr>
        <p:spPr>
          <a:xfrm>
            <a:off x="6989931" y="5517630"/>
            <a:ext cx="6891045" cy="4166947"/>
          </a:xfrm>
          <a:custGeom>
            <a:avLst/>
            <a:gdLst/>
            <a:ahLst/>
            <a:cxnLst/>
            <a:rect l="l" t="t" r="r" b="b"/>
            <a:pathLst>
              <a:path w="6891045" h="4166947">
                <a:moveTo>
                  <a:pt x="0" y="0"/>
                </a:moveTo>
                <a:lnTo>
                  <a:pt x="6891045" y="0"/>
                </a:lnTo>
                <a:lnTo>
                  <a:pt x="6891045" y="4166947"/>
                </a:lnTo>
                <a:lnTo>
                  <a:pt x="0" y="4166947"/>
                </a:lnTo>
                <a:lnTo>
                  <a:pt x="0" y="0"/>
                </a:lnTo>
                <a:close/>
              </a:path>
            </a:pathLst>
          </a:custGeom>
          <a:blipFill>
            <a:blip r:embed="rId2"/>
            <a:stretch>
              <a:fillRect/>
            </a:stretch>
          </a:blipFill>
        </p:spPr>
        <p:txBody>
          <a:bodyPr/>
          <a:lstStyle/>
          <a:p>
            <a:endParaRPr lang="fr-FR"/>
          </a:p>
        </p:txBody>
      </p:sp>
      <p:sp>
        <p:nvSpPr>
          <p:cNvPr id="15" name="TextBox 15"/>
          <p:cNvSpPr txBox="1"/>
          <p:nvPr/>
        </p:nvSpPr>
        <p:spPr>
          <a:xfrm>
            <a:off x="7314025" y="9724931"/>
            <a:ext cx="8738718" cy="373802"/>
          </a:xfrm>
          <a:prstGeom prst="rect">
            <a:avLst/>
          </a:prstGeom>
        </p:spPr>
        <p:txBody>
          <a:bodyPr lIns="0" tIns="0" rIns="0" bIns="0" rtlCol="0" anchor="t">
            <a:spAutoFit/>
          </a:bodyPr>
          <a:lstStyle/>
          <a:p>
            <a:pPr>
              <a:lnSpc>
                <a:spcPts val="3021"/>
              </a:lnSpc>
            </a:pPr>
            <a:r>
              <a:rPr lang="en-US" sz="2158">
                <a:solidFill>
                  <a:srgbClr val="000000"/>
                </a:solidFill>
                <a:latin typeface="Glacial Indifference Bold"/>
              </a:rPr>
              <a:t>Figure 5 : </a:t>
            </a:r>
            <a:r>
              <a:rPr lang="en-US" sz="2158">
                <a:solidFill>
                  <a:srgbClr val="000000"/>
                </a:solidFill>
                <a:latin typeface="Glacial Indifference"/>
              </a:rPr>
              <a:t>Combined class dimension sample rows.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8738910" y="8535740"/>
            <a:ext cx="2974510" cy="297451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0564240" y="6209050"/>
            <a:ext cx="7209183" cy="4135100"/>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fr-FR"/>
            </a:p>
          </p:txBody>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fr-FR"/>
            </a:p>
          </p:txBody>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fr-FR"/>
            </a:p>
          </p:txBody>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fr-FR"/>
            </a:p>
          </p:txBody>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25630" r="-25630"/>
              </a:stretch>
            </a:blipFill>
          </p:spPr>
          <p:txBody>
            <a:bodyPr/>
            <a:lstStyle/>
            <a:p>
              <a:endParaRPr lang="fr-FR"/>
            </a:p>
          </p:txBody>
        </p:sp>
      </p:grpSp>
      <p:grpSp>
        <p:nvGrpSpPr>
          <p:cNvPr id="12" name="Group 12"/>
          <p:cNvGrpSpPr/>
          <p:nvPr/>
        </p:nvGrpSpPr>
        <p:grpSpPr>
          <a:xfrm rot="-842120">
            <a:off x="16214022" y="2124745"/>
            <a:ext cx="2090555" cy="209055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fr-F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a:grpSpLocks noChangeAspect="1"/>
          </p:cNvGrpSpPr>
          <p:nvPr/>
        </p:nvGrpSpPr>
        <p:grpSpPr>
          <a:xfrm>
            <a:off x="15991727" y="3527324"/>
            <a:ext cx="1998169" cy="3953721"/>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fr-FR"/>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r="-22189"/>
              </a:stretch>
            </a:blipFill>
          </p:spPr>
          <p:txBody>
            <a:bodyPr/>
            <a:lstStyle/>
            <a:p>
              <a:endParaRPr lang="fr-FR"/>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fr-FR"/>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fr-FR"/>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fr-FR"/>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fr-FR"/>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fr-FR"/>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fr-FR"/>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fr-FR"/>
            </a:p>
          </p:txBody>
        </p:sp>
      </p:grpSp>
      <p:sp>
        <p:nvSpPr>
          <p:cNvPr id="25" name="Freeform 25"/>
          <p:cNvSpPr/>
          <p:nvPr/>
        </p:nvSpPr>
        <p:spPr>
          <a:xfrm rot="-717723">
            <a:off x="11959248" y="4102523"/>
            <a:ext cx="1361213" cy="1202818"/>
          </a:xfrm>
          <a:custGeom>
            <a:avLst/>
            <a:gdLst/>
            <a:ahLst/>
            <a:cxnLst/>
            <a:rect l="l" t="t" r="r" b="b"/>
            <a:pathLst>
              <a:path w="1361213" h="1202818">
                <a:moveTo>
                  <a:pt x="0" y="0"/>
                </a:moveTo>
                <a:lnTo>
                  <a:pt x="1361213" y="0"/>
                </a:lnTo>
                <a:lnTo>
                  <a:pt x="1361213" y="1202817"/>
                </a:lnTo>
                <a:lnTo>
                  <a:pt x="0" y="12028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6" name="Freeform 26"/>
          <p:cNvSpPr/>
          <p:nvPr/>
        </p:nvSpPr>
        <p:spPr>
          <a:xfrm rot="262007">
            <a:off x="13785213" y="4761777"/>
            <a:ext cx="1572398" cy="1389428"/>
          </a:xfrm>
          <a:custGeom>
            <a:avLst/>
            <a:gdLst/>
            <a:ahLst/>
            <a:cxnLst/>
            <a:rect l="l" t="t" r="r" b="b"/>
            <a:pathLst>
              <a:path w="1572398" h="1389428">
                <a:moveTo>
                  <a:pt x="0" y="0"/>
                </a:moveTo>
                <a:lnTo>
                  <a:pt x="1572398" y="0"/>
                </a:lnTo>
                <a:lnTo>
                  <a:pt x="1572398" y="1389428"/>
                </a:lnTo>
                <a:lnTo>
                  <a:pt x="0" y="13894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7" name="Freeform 27"/>
          <p:cNvSpPr/>
          <p:nvPr/>
        </p:nvSpPr>
        <p:spPr>
          <a:xfrm rot="650352">
            <a:off x="13509223" y="2851872"/>
            <a:ext cx="1169820" cy="1033695"/>
          </a:xfrm>
          <a:custGeom>
            <a:avLst/>
            <a:gdLst/>
            <a:ahLst/>
            <a:cxnLst/>
            <a:rect l="l" t="t" r="r" b="b"/>
            <a:pathLst>
              <a:path w="1169820" h="1033695">
                <a:moveTo>
                  <a:pt x="0" y="0"/>
                </a:moveTo>
                <a:lnTo>
                  <a:pt x="1169820" y="0"/>
                </a:lnTo>
                <a:lnTo>
                  <a:pt x="1169820" y="1033695"/>
                </a:lnTo>
                <a:lnTo>
                  <a:pt x="0" y="10336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8" name="TextBox 28"/>
          <p:cNvSpPr txBox="1"/>
          <p:nvPr/>
        </p:nvSpPr>
        <p:spPr>
          <a:xfrm>
            <a:off x="800100" y="348271"/>
            <a:ext cx="4543552"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Solution Proposée</a:t>
            </a:r>
          </a:p>
        </p:txBody>
      </p:sp>
      <p:sp>
        <p:nvSpPr>
          <p:cNvPr id="29" name="TextBox 29"/>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24</a:t>
            </a:r>
          </a:p>
        </p:txBody>
      </p:sp>
      <p:sp>
        <p:nvSpPr>
          <p:cNvPr id="30" name="TextBox 30"/>
          <p:cNvSpPr txBox="1"/>
          <p:nvPr/>
        </p:nvSpPr>
        <p:spPr>
          <a:xfrm>
            <a:off x="1594256" y="1406180"/>
            <a:ext cx="8199419" cy="887763"/>
          </a:xfrm>
          <a:prstGeom prst="rect">
            <a:avLst/>
          </a:prstGeom>
        </p:spPr>
        <p:txBody>
          <a:bodyPr lIns="0" tIns="0" rIns="0" bIns="0" rtlCol="0" anchor="t">
            <a:spAutoFit/>
          </a:bodyPr>
          <a:lstStyle/>
          <a:p>
            <a:pPr>
              <a:lnSpc>
                <a:spcPts val="7243"/>
              </a:lnSpc>
            </a:pPr>
            <a:r>
              <a:rPr lang="en-US" sz="5173">
                <a:solidFill>
                  <a:srgbClr val="000000"/>
                </a:solidFill>
                <a:latin typeface="Glacial Indifference Bold"/>
              </a:rPr>
              <a:t>Exemples Concrets</a:t>
            </a:r>
          </a:p>
        </p:txBody>
      </p:sp>
      <p:sp>
        <p:nvSpPr>
          <p:cNvPr id="31" name="TextBox 31"/>
          <p:cNvSpPr txBox="1"/>
          <p:nvPr/>
        </p:nvSpPr>
        <p:spPr>
          <a:xfrm>
            <a:off x="1708501" y="2603729"/>
            <a:ext cx="7435499" cy="7168827"/>
          </a:xfrm>
          <a:prstGeom prst="rect">
            <a:avLst/>
          </a:prstGeom>
        </p:spPr>
        <p:txBody>
          <a:bodyPr lIns="0" tIns="0" rIns="0" bIns="0" rtlCol="0" anchor="t">
            <a:spAutoFit/>
          </a:bodyPr>
          <a:lstStyle/>
          <a:p>
            <a:pPr marL="660973" lvl="1" indent="-330486">
              <a:lnSpc>
                <a:spcPts val="3551"/>
              </a:lnSpc>
              <a:buFont typeface="Arial"/>
              <a:buChar char="•"/>
            </a:pPr>
            <a:r>
              <a:rPr lang="en-US" sz="3061">
                <a:solidFill>
                  <a:srgbClr val="000000"/>
                </a:solidFill>
                <a:latin typeface="Glacial Indifference"/>
              </a:rPr>
              <a:t>Lors de l'analyse des données, un utilisateur peut examiner le comportement des voyageurs fréquents par niveau élite, en filtrant par aéroport d'origine et en comparant les tendances de kilométrage à vie.</a:t>
            </a:r>
          </a:p>
          <a:p>
            <a:pPr marL="660973" lvl="1" indent="-330486">
              <a:lnSpc>
                <a:spcPts val="3551"/>
              </a:lnSpc>
              <a:buFont typeface="Arial"/>
              <a:buChar char="•"/>
            </a:pPr>
            <a:r>
              <a:rPr lang="en-US" sz="3061">
                <a:solidFill>
                  <a:srgbClr val="000000"/>
                </a:solidFill>
                <a:latin typeface="Glacial Indifference"/>
              </a:rPr>
              <a:t>Un analyste peut évaluer la performance financière d'un itinéraire spécifique en consultant la table des voyages, en regroupant les revenus et les taxes au niveau global.</a:t>
            </a:r>
          </a:p>
          <a:p>
            <a:pPr marL="660973" lvl="1" indent="-330486">
              <a:lnSpc>
                <a:spcPts val="3551"/>
              </a:lnSpc>
              <a:buFont typeface="Arial"/>
              <a:buChar char="•"/>
            </a:pPr>
            <a:r>
              <a:rPr lang="en-US" sz="3061">
                <a:solidFill>
                  <a:srgbClr val="000000"/>
                </a:solidFill>
                <a:latin typeface="Glacial Indifference"/>
              </a:rPr>
              <a:t>En utilisant la dimension temporelle, il est possible de comparer les horaires de vol en heure locale et en UTC pour optimiser la planification.</a:t>
            </a:r>
          </a:p>
          <a:p>
            <a:pPr>
              <a:lnSpc>
                <a:spcPts val="3551"/>
              </a:lnSpc>
            </a:pPr>
            <a:endParaRPr lang="en-US" sz="3061">
              <a:solidFill>
                <a:srgbClr val="000000"/>
              </a:solidFill>
              <a:latin typeface="Glacial Indifferen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TextBox 3"/>
          <p:cNvSpPr txBox="1"/>
          <p:nvPr/>
        </p:nvSpPr>
        <p:spPr>
          <a:xfrm>
            <a:off x="800100" y="348271"/>
            <a:ext cx="4325560"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Conclusion</a:t>
            </a:r>
          </a:p>
        </p:txBody>
      </p:sp>
      <p:sp>
        <p:nvSpPr>
          <p:cNvPr id="4" name="TextBox 4"/>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25</a:t>
            </a:r>
          </a:p>
        </p:txBody>
      </p:sp>
      <p:sp>
        <p:nvSpPr>
          <p:cNvPr id="5" name="Freeform 5"/>
          <p:cNvSpPr/>
          <p:nvPr/>
        </p:nvSpPr>
        <p:spPr>
          <a:xfrm>
            <a:off x="8683162" y="1217492"/>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2">
              <a:alphaModFix amt="8999"/>
            </a:blip>
            <a:stretch>
              <a:fillRect/>
            </a:stretch>
          </a:blipFill>
        </p:spPr>
        <p:txBody>
          <a:bodyPr/>
          <a:lstStyle/>
          <a:p>
            <a:endParaRPr lang="fr-FR"/>
          </a:p>
        </p:txBody>
      </p:sp>
      <p:grpSp>
        <p:nvGrpSpPr>
          <p:cNvPr id="6" name="Group 6"/>
          <p:cNvGrpSpPr/>
          <p:nvPr/>
        </p:nvGrpSpPr>
        <p:grpSpPr>
          <a:xfrm>
            <a:off x="9053281" y="1502804"/>
            <a:ext cx="3100405" cy="3204179"/>
            <a:chOff x="0" y="0"/>
            <a:chExt cx="6362700" cy="6575666"/>
          </a:xfrm>
        </p:grpSpPr>
        <p:sp>
          <p:nvSpPr>
            <p:cNvPr id="7" name="Freeform 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FFDE00"/>
            </a:solidFill>
            <a:ln w="12700">
              <a:solidFill>
                <a:srgbClr val="000000"/>
              </a:solidFill>
            </a:ln>
          </p:spPr>
          <p:txBody>
            <a:bodyPr/>
            <a:lstStyle/>
            <a:p>
              <a:endParaRPr lang="fr-FR"/>
            </a:p>
          </p:txBody>
        </p:sp>
      </p:grpSp>
      <p:sp>
        <p:nvSpPr>
          <p:cNvPr id="8" name="Freeform 8"/>
          <p:cNvSpPr/>
          <p:nvPr/>
        </p:nvSpPr>
        <p:spPr>
          <a:xfrm>
            <a:off x="11911036" y="3137814"/>
            <a:ext cx="4497541" cy="4497541"/>
          </a:xfrm>
          <a:custGeom>
            <a:avLst/>
            <a:gdLst/>
            <a:ahLst/>
            <a:cxnLst/>
            <a:rect l="l" t="t" r="r" b="b"/>
            <a:pathLst>
              <a:path w="4497541" h="4497541">
                <a:moveTo>
                  <a:pt x="0" y="0"/>
                </a:moveTo>
                <a:lnTo>
                  <a:pt x="4497541" y="0"/>
                </a:lnTo>
                <a:lnTo>
                  <a:pt x="4497541" y="4497541"/>
                </a:lnTo>
                <a:lnTo>
                  <a:pt x="0" y="4497541"/>
                </a:lnTo>
                <a:lnTo>
                  <a:pt x="0" y="0"/>
                </a:lnTo>
                <a:close/>
              </a:path>
            </a:pathLst>
          </a:custGeom>
          <a:blipFill>
            <a:blip r:embed="rId2">
              <a:alphaModFix amt="8999"/>
            </a:blip>
            <a:stretch>
              <a:fillRect/>
            </a:stretch>
          </a:blipFill>
        </p:spPr>
        <p:txBody>
          <a:bodyPr/>
          <a:lstStyle/>
          <a:p>
            <a:endParaRPr lang="fr-FR"/>
          </a:p>
        </p:txBody>
      </p:sp>
      <p:grpSp>
        <p:nvGrpSpPr>
          <p:cNvPr id="9" name="Group 9"/>
          <p:cNvGrpSpPr/>
          <p:nvPr/>
        </p:nvGrpSpPr>
        <p:grpSpPr>
          <a:xfrm>
            <a:off x="12344460" y="3471925"/>
            <a:ext cx="3630693" cy="3752216"/>
            <a:chOff x="0" y="0"/>
            <a:chExt cx="6362700" cy="6575666"/>
          </a:xfrm>
        </p:grpSpPr>
        <p:sp>
          <p:nvSpPr>
            <p:cNvPr id="10" name="Freeform 10"/>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000000"/>
            </a:solidFill>
            <a:ln w="12700">
              <a:solidFill>
                <a:srgbClr val="000000"/>
              </a:solidFill>
            </a:ln>
          </p:spPr>
          <p:txBody>
            <a:bodyPr/>
            <a:lstStyle/>
            <a:p>
              <a:endParaRPr lang="fr-FR"/>
            </a:p>
          </p:txBody>
        </p:sp>
      </p:grpSp>
      <p:sp>
        <p:nvSpPr>
          <p:cNvPr id="11" name="Freeform 11"/>
          <p:cNvSpPr/>
          <p:nvPr/>
        </p:nvSpPr>
        <p:spPr>
          <a:xfrm>
            <a:off x="10807145" y="7125518"/>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2">
              <a:alphaModFix amt="8999"/>
            </a:blip>
            <a:stretch>
              <a:fillRect/>
            </a:stretch>
          </a:blipFill>
        </p:spPr>
        <p:txBody>
          <a:bodyPr/>
          <a:lstStyle/>
          <a:p>
            <a:endParaRPr lang="fr-FR"/>
          </a:p>
        </p:txBody>
      </p:sp>
      <p:grpSp>
        <p:nvGrpSpPr>
          <p:cNvPr id="12" name="Group 12"/>
          <p:cNvGrpSpPr/>
          <p:nvPr/>
        </p:nvGrpSpPr>
        <p:grpSpPr>
          <a:xfrm>
            <a:off x="11177264" y="7410830"/>
            <a:ext cx="3100405" cy="3204179"/>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FFDE00"/>
            </a:solidFill>
            <a:ln w="12700">
              <a:solidFill>
                <a:srgbClr val="000000"/>
              </a:solidFill>
            </a:ln>
          </p:spPr>
          <p:txBody>
            <a:bodyPr/>
            <a:lstStyle/>
            <a:p>
              <a:endParaRPr lang="fr-FR"/>
            </a:p>
          </p:txBody>
        </p:sp>
      </p:grpSp>
      <p:grpSp>
        <p:nvGrpSpPr>
          <p:cNvPr id="14" name="Group 14"/>
          <p:cNvGrpSpPr/>
          <p:nvPr/>
        </p:nvGrpSpPr>
        <p:grpSpPr>
          <a:xfrm rot="-842120">
            <a:off x="14847037" y="7556651"/>
            <a:ext cx="2411411" cy="241141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842120">
            <a:off x="11912412" y="-581699"/>
            <a:ext cx="2031391" cy="203139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2574538" y="1579971"/>
            <a:ext cx="5482863" cy="729648"/>
          </a:xfrm>
          <a:prstGeom prst="rect">
            <a:avLst/>
          </a:prstGeom>
        </p:spPr>
        <p:txBody>
          <a:bodyPr lIns="0" tIns="0" rIns="0" bIns="0" rtlCol="0" anchor="t">
            <a:spAutoFit/>
          </a:bodyPr>
          <a:lstStyle/>
          <a:p>
            <a:pPr algn="ctr">
              <a:lnSpc>
                <a:spcPts val="5983"/>
              </a:lnSpc>
            </a:pPr>
            <a:r>
              <a:rPr lang="en-US" sz="4273">
                <a:solidFill>
                  <a:srgbClr val="000000"/>
                </a:solidFill>
                <a:latin typeface="Glacial Indifference Bold"/>
              </a:rPr>
              <a:t>Récapitulatif :</a:t>
            </a:r>
          </a:p>
        </p:txBody>
      </p:sp>
      <p:sp>
        <p:nvSpPr>
          <p:cNvPr id="21" name="TextBox 21"/>
          <p:cNvSpPr txBox="1"/>
          <p:nvPr/>
        </p:nvSpPr>
        <p:spPr>
          <a:xfrm>
            <a:off x="1388348" y="2528795"/>
            <a:ext cx="7474623" cy="6729505"/>
          </a:xfrm>
          <a:prstGeom prst="rect">
            <a:avLst/>
          </a:prstGeom>
        </p:spPr>
        <p:txBody>
          <a:bodyPr lIns="0" tIns="0" rIns="0" bIns="0" rtlCol="0" anchor="t">
            <a:spAutoFit/>
          </a:bodyPr>
          <a:lstStyle/>
          <a:p>
            <a:pPr algn="ctr">
              <a:lnSpc>
                <a:spcPts val="3576"/>
              </a:lnSpc>
            </a:pPr>
            <a:r>
              <a:rPr lang="en-US" sz="3137">
                <a:solidFill>
                  <a:srgbClr val="000000"/>
                </a:solidFill>
                <a:latin typeface="Glacial Indifference"/>
              </a:rPr>
              <a:t>En synthèse, ce modèle de Data Warehouse pour le transport aérien se distingue par sa </a:t>
            </a:r>
            <a:r>
              <a:rPr lang="en-US" sz="3137">
                <a:solidFill>
                  <a:srgbClr val="FFDE00"/>
                </a:solidFill>
                <a:latin typeface="Glacial Indifference"/>
              </a:rPr>
              <a:t>granularité</a:t>
            </a:r>
            <a:r>
              <a:rPr lang="en-US" sz="3137">
                <a:solidFill>
                  <a:srgbClr val="000000"/>
                </a:solidFill>
                <a:latin typeface="Glacial Indifference"/>
              </a:rPr>
              <a:t> flexible, sa </a:t>
            </a:r>
            <a:r>
              <a:rPr lang="en-US" sz="3137">
                <a:solidFill>
                  <a:srgbClr val="FFDE00"/>
                </a:solidFill>
                <a:latin typeface="Glacial Indifference"/>
              </a:rPr>
              <a:t>combinaison</a:t>
            </a:r>
            <a:r>
              <a:rPr lang="en-US" sz="3137">
                <a:solidFill>
                  <a:srgbClr val="000000"/>
                </a:solidFill>
                <a:latin typeface="Glacial Indifference"/>
              </a:rPr>
              <a:t> intelligente de dimensions, et sa gestion avancée des </a:t>
            </a:r>
            <a:r>
              <a:rPr lang="en-US" sz="3137">
                <a:solidFill>
                  <a:srgbClr val="FFDE00"/>
                </a:solidFill>
                <a:latin typeface="Glacial Indifference"/>
              </a:rPr>
              <a:t>dates</a:t>
            </a:r>
            <a:r>
              <a:rPr lang="en-US" sz="3137">
                <a:solidFill>
                  <a:srgbClr val="000000"/>
                </a:solidFill>
                <a:latin typeface="Glacial Indifference"/>
              </a:rPr>
              <a:t> et </a:t>
            </a:r>
            <a:r>
              <a:rPr lang="en-US" sz="3137">
                <a:solidFill>
                  <a:srgbClr val="FFDE00"/>
                </a:solidFill>
                <a:latin typeface="Glacial Indifference"/>
              </a:rPr>
              <a:t>heures</a:t>
            </a:r>
            <a:r>
              <a:rPr lang="en-US" sz="3137">
                <a:solidFill>
                  <a:srgbClr val="000000"/>
                </a:solidFill>
                <a:latin typeface="Glacial Indifference"/>
              </a:rPr>
              <a:t>. Avec une flexibilité analytique, des performances optimisées, une cohérence des données, et un soutien aux décisions stratégiques, ce modèle offre une solution complète et adaptative pour répondre aux défis du secteur. En favorisant une approche intégrée, il constitue un atout précieux pour l'analyse de données et la prise de décision dans le domaine du transport aérien.</a:t>
            </a:r>
          </a:p>
        </p:txBody>
      </p:sp>
      <p:sp>
        <p:nvSpPr>
          <p:cNvPr id="22" name="TextBox 22"/>
          <p:cNvSpPr txBox="1"/>
          <p:nvPr/>
        </p:nvSpPr>
        <p:spPr>
          <a:xfrm>
            <a:off x="12344460" y="4924786"/>
            <a:ext cx="3631724" cy="1193827"/>
          </a:xfrm>
          <a:prstGeom prst="rect">
            <a:avLst/>
          </a:prstGeom>
        </p:spPr>
        <p:txBody>
          <a:bodyPr lIns="0" tIns="0" rIns="0" bIns="0" rtlCol="0" anchor="t">
            <a:spAutoFit/>
          </a:bodyPr>
          <a:lstStyle/>
          <a:p>
            <a:pPr algn="ctr">
              <a:lnSpc>
                <a:spcPts val="9798"/>
              </a:lnSpc>
            </a:pPr>
            <a:r>
              <a:rPr lang="en-US" sz="6998">
                <a:solidFill>
                  <a:srgbClr val="FFFFFF"/>
                </a:solidFill>
                <a:latin typeface="Glacial Indifference"/>
              </a:rPr>
              <a:t>Chap. 12</a:t>
            </a:r>
          </a:p>
        </p:txBody>
      </p:sp>
      <p:sp>
        <p:nvSpPr>
          <p:cNvPr id="23" name="TextBox 23"/>
          <p:cNvSpPr txBox="1"/>
          <p:nvPr/>
        </p:nvSpPr>
        <p:spPr>
          <a:xfrm>
            <a:off x="12636283" y="3879086"/>
            <a:ext cx="3047047" cy="958129"/>
          </a:xfrm>
          <a:prstGeom prst="rect">
            <a:avLst/>
          </a:prstGeom>
        </p:spPr>
        <p:txBody>
          <a:bodyPr lIns="0" tIns="0" rIns="0" bIns="0" rtlCol="0" anchor="t">
            <a:spAutoFit/>
          </a:bodyPr>
          <a:lstStyle/>
          <a:p>
            <a:pPr algn="ctr">
              <a:lnSpc>
                <a:spcPts val="7754"/>
              </a:lnSpc>
            </a:pPr>
            <a:r>
              <a:rPr lang="en-US" sz="5538">
                <a:solidFill>
                  <a:srgbClr val="FFFFFF"/>
                </a:solidFill>
                <a:latin typeface="Glacial Indifference"/>
              </a:rPr>
              <a:t>Kimball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9364" y="1585749"/>
            <a:ext cx="2116338" cy="21163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42120">
            <a:off x="10049315" y="5200987"/>
            <a:ext cx="3863408" cy="3863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7702712" y="4353563"/>
            <a:ext cx="10395344" cy="2779128"/>
          </a:xfrm>
          <a:prstGeom prst="rect">
            <a:avLst/>
          </a:prstGeom>
        </p:spPr>
        <p:txBody>
          <a:bodyPr lIns="0" tIns="0" rIns="0" bIns="0" rtlCol="0" anchor="t">
            <a:spAutoFit/>
          </a:bodyPr>
          <a:lstStyle/>
          <a:p>
            <a:pPr>
              <a:lnSpc>
                <a:spcPts val="22694"/>
              </a:lnSpc>
            </a:pPr>
            <a:r>
              <a:rPr lang="en-US" sz="16210">
                <a:solidFill>
                  <a:srgbClr val="000000"/>
                </a:solidFill>
                <a:latin typeface="Glacial Indifference Bold"/>
              </a:rPr>
              <a:t>Attention</a:t>
            </a:r>
          </a:p>
        </p:txBody>
      </p:sp>
      <p:sp>
        <p:nvSpPr>
          <p:cNvPr id="9" name="TextBox 9"/>
          <p:cNvSpPr txBox="1"/>
          <p:nvPr/>
        </p:nvSpPr>
        <p:spPr>
          <a:xfrm>
            <a:off x="800100" y="2810839"/>
            <a:ext cx="15642692" cy="2779128"/>
          </a:xfrm>
          <a:prstGeom prst="rect">
            <a:avLst/>
          </a:prstGeom>
        </p:spPr>
        <p:txBody>
          <a:bodyPr lIns="0" tIns="0" rIns="0" bIns="0" rtlCol="0" anchor="t">
            <a:spAutoFit/>
          </a:bodyPr>
          <a:lstStyle/>
          <a:p>
            <a:pPr algn="r">
              <a:lnSpc>
                <a:spcPts val="22694"/>
              </a:lnSpc>
            </a:pPr>
            <a:r>
              <a:rPr lang="en-US" sz="16210">
                <a:solidFill>
                  <a:srgbClr val="000000"/>
                </a:solidFill>
                <a:latin typeface="Glacial Indifference"/>
              </a:rPr>
              <a:t>Merci pour votre</a:t>
            </a:r>
          </a:p>
        </p:txBody>
      </p:sp>
      <p:grpSp>
        <p:nvGrpSpPr>
          <p:cNvPr id="10" name="Group 10"/>
          <p:cNvGrpSpPr/>
          <p:nvPr/>
        </p:nvGrpSpPr>
        <p:grpSpPr>
          <a:xfrm>
            <a:off x="2283672" y="-870895"/>
            <a:ext cx="11633137" cy="11633137"/>
            <a:chOff x="0" y="0"/>
            <a:chExt cx="15510849" cy="15510849"/>
          </a:xfrm>
        </p:grpSpPr>
        <p:sp>
          <p:nvSpPr>
            <p:cNvPr id="11" name="Freeform 11"/>
            <p:cNvSpPr/>
            <p:nvPr/>
          </p:nvSpPr>
          <p:spPr>
            <a:xfrm>
              <a:off x="1814648" y="1646236"/>
              <a:ext cx="12745915" cy="12745915"/>
            </a:xfrm>
            <a:custGeom>
              <a:avLst/>
              <a:gdLst/>
              <a:ahLst/>
              <a:cxnLst/>
              <a:rect l="l" t="t" r="r" b="b"/>
              <a:pathLst>
                <a:path w="12745915" h="12745915">
                  <a:moveTo>
                    <a:pt x="0" y="0"/>
                  </a:moveTo>
                  <a:lnTo>
                    <a:pt x="12745915" y="0"/>
                  </a:lnTo>
                  <a:lnTo>
                    <a:pt x="12745915" y="12745915"/>
                  </a:lnTo>
                  <a:lnTo>
                    <a:pt x="0" y="12745915"/>
                  </a:lnTo>
                  <a:lnTo>
                    <a:pt x="0" y="0"/>
                  </a:lnTo>
                  <a:close/>
                </a:path>
              </a:pathLst>
            </a:custGeom>
            <a:blipFill>
              <a:blip r:embed="rId2">
                <a:alphaModFix amt="18000"/>
              </a:blip>
              <a:stretch>
                <a:fillRect/>
              </a:stretch>
            </a:blipFill>
          </p:spPr>
          <p:txBody>
            <a:bodyPr/>
            <a:lstStyle/>
            <a:p>
              <a:endParaRPr lang="fr-FR"/>
            </a:p>
          </p:txBody>
        </p:sp>
        <p:sp>
          <p:nvSpPr>
            <p:cNvPr id="12" name="Freeform 12"/>
            <p:cNvSpPr/>
            <p:nvPr/>
          </p:nvSpPr>
          <p:spPr>
            <a:xfrm>
              <a:off x="2916288" y="2532794"/>
              <a:ext cx="11382026" cy="11382026"/>
            </a:xfrm>
            <a:custGeom>
              <a:avLst/>
              <a:gdLst/>
              <a:ahLst/>
              <a:cxnLst/>
              <a:rect l="l" t="t" r="r" b="b"/>
              <a:pathLst>
                <a:path w="11382026" h="11382026">
                  <a:moveTo>
                    <a:pt x="0" y="0"/>
                  </a:moveTo>
                  <a:lnTo>
                    <a:pt x="11382027" y="0"/>
                  </a:lnTo>
                  <a:lnTo>
                    <a:pt x="11382027" y="11382026"/>
                  </a:lnTo>
                  <a:lnTo>
                    <a:pt x="0" y="11382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3" name="Freeform 13"/>
            <p:cNvSpPr/>
            <p:nvPr/>
          </p:nvSpPr>
          <p:spPr>
            <a:xfrm rot="9030271">
              <a:off x="2064411" y="2064411"/>
              <a:ext cx="11382026" cy="11382026"/>
            </a:xfrm>
            <a:custGeom>
              <a:avLst/>
              <a:gdLst/>
              <a:ahLst/>
              <a:cxnLst/>
              <a:rect l="l" t="t" r="r" b="b"/>
              <a:pathLst>
                <a:path w="11382026" h="11382026">
                  <a:moveTo>
                    <a:pt x="0" y="0"/>
                  </a:moveTo>
                  <a:lnTo>
                    <a:pt x="11382027" y="0"/>
                  </a:lnTo>
                  <a:lnTo>
                    <a:pt x="11382027" y="11382027"/>
                  </a:lnTo>
                  <a:lnTo>
                    <a:pt x="0" y="11382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sp>
        <p:nvSpPr>
          <p:cNvPr id="14" name="TextBox 14"/>
          <p:cNvSpPr txBox="1"/>
          <p:nvPr/>
        </p:nvSpPr>
        <p:spPr>
          <a:xfrm>
            <a:off x="800100" y="348271"/>
            <a:ext cx="2010131"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2023</a:t>
            </a:r>
          </a:p>
        </p:txBody>
      </p:sp>
      <p:sp>
        <p:nvSpPr>
          <p:cNvPr id="15" name="AutoShape 15"/>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83162" y="1217492"/>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3">
              <a:alphaModFix amt="8999"/>
            </a:blip>
            <a:stretch>
              <a:fillRect/>
            </a:stretch>
          </a:blipFill>
        </p:spPr>
        <p:txBody>
          <a:bodyPr/>
          <a:lstStyle/>
          <a:p>
            <a:endParaRPr lang="fr-FR"/>
          </a:p>
        </p:txBody>
      </p:sp>
      <p:grpSp>
        <p:nvGrpSpPr>
          <p:cNvPr id="3" name="Group 3"/>
          <p:cNvGrpSpPr/>
          <p:nvPr/>
        </p:nvGrpSpPr>
        <p:grpSpPr>
          <a:xfrm>
            <a:off x="9053281" y="1502804"/>
            <a:ext cx="3100405" cy="3204179"/>
            <a:chOff x="0" y="0"/>
            <a:chExt cx="6362700" cy="6575666"/>
          </a:xfrm>
        </p:grpSpPr>
        <p:sp>
          <p:nvSpPr>
            <p:cNvPr id="4" name="Freeform 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31702" r="-31702"/>
              </a:stretch>
            </a:blipFill>
          </p:spPr>
          <p:txBody>
            <a:bodyPr/>
            <a:lstStyle/>
            <a:p>
              <a:endParaRPr lang="fr-FR"/>
            </a:p>
          </p:txBody>
        </p:sp>
      </p:grpSp>
      <p:sp>
        <p:nvSpPr>
          <p:cNvPr id="5" name="Freeform 5"/>
          <p:cNvSpPr/>
          <p:nvPr/>
        </p:nvSpPr>
        <p:spPr>
          <a:xfrm>
            <a:off x="11911036" y="3137814"/>
            <a:ext cx="4497541" cy="4497541"/>
          </a:xfrm>
          <a:custGeom>
            <a:avLst/>
            <a:gdLst/>
            <a:ahLst/>
            <a:cxnLst/>
            <a:rect l="l" t="t" r="r" b="b"/>
            <a:pathLst>
              <a:path w="4497541" h="4497541">
                <a:moveTo>
                  <a:pt x="0" y="0"/>
                </a:moveTo>
                <a:lnTo>
                  <a:pt x="4497541" y="0"/>
                </a:lnTo>
                <a:lnTo>
                  <a:pt x="4497541" y="4497541"/>
                </a:lnTo>
                <a:lnTo>
                  <a:pt x="0" y="4497541"/>
                </a:lnTo>
                <a:lnTo>
                  <a:pt x="0" y="0"/>
                </a:lnTo>
                <a:close/>
              </a:path>
            </a:pathLst>
          </a:custGeom>
          <a:blipFill>
            <a:blip r:embed="rId3">
              <a:alphaModFix amt="8999"/>
            </a:blip>
            <a:stretch>
              <a:fillRect/>
            </a:stretch>
          </a:blipFill>
        </p:spPr>
        <p:txBody>
          <a:bodyPr/>
          <a:lstStyle/>
          <a:p>
            <a:endParaRPr lang="fr-FR"/>
          </a:p>
        </p:txBody>
      </p:sp>
      <p:grpSp>
        <p:nvGrpSpPr>
          <p:cNvPr id="6" name="Group 6"/>
          <p:cNvGrpSpPr/>
          <p:nvPr/>
        </p:nvGrpSpPr>
        <p:grpSpPr>
          <a:xfrm>
            <a:off x="12344460" y="3471925"/>
            <a:ext cx="3630693" cy="3752216"/>
            <a:chOff x="0" y="0"/>
            <a:chExt cx="6362700" cy="6575666"/>
          </a:xfrm>
        </p:grpSpPr>
        <p:sp>
          <p:nvSpPr>
            <p:cNvPr id="7" name="Freeform 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19017" r="-19017"/>
              </a:stretch>
            </a:blipFill>
          </p:spPr>
          <p:txBody>
            <a:bodyPr/>
            <a:lstStyle/>
            <a:p>
              <a:endParaRPr lang="fr-FR"/>
            </a:p>
          </p:txBody>
        </p:sp>
      </p:grpSp>
      <p:sp>
        <p:nvSpPr>
          <p:cNvPr id="8" name="TextBox 8"/>
          <p:cNvSpPr txBox="1"/>
          <p:nvPr/>
        </p:nvSpPr>
        <p:spPr>
          <a:xfrm>
            <a:off x="800100" y="348271"/>
            <a:ext cx="3418404"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Introduction</a:t>
            </a:r>
          </a:p>
        </p:txBody>
      </p:sp>
      <p:sp>
        <p:nvSpPr>
          <p:cNvPr id="9" name="TextBox 9"/>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2</a:t>
            </a:r>
          </a:p>
        </p:txBody>
      </p:sp>
      <p:sp>
        <p:nvSpPr>
          <p:cNvPr id="10" name="AutoShape 10"/>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11" name="Freeform 11"/>
          <p:cNvSpPr/>
          <p:nvPr/>
        </p:nvSpPr>
        <p:spPr>
          <a:xfrm>
            <a:off x="10807145" y="7125518"/>
            <a:ext cx="3840644" cy="3840644"/>
          </a:xfrm>
          <a:custGeom>
            <a:avLst/>
            <a:gdLst/>
            <a:ahLst/>
            <a:cxnLst/>
            <a:rect l="l" t="t" r="r" b="b"/>
            <a:pathLst>
              <a:path w="3840644" h="3840644">
                <a:moveTo>
                  <a:pt x="0" y="0"/>
                </a:moveTo>
                <a:lnTo>
                  <a:pt x="3840644" y="0"/>
                </a:lnTo>
                <a:lnTo>
                  <a:pt x="3840644" y="3840644"/>
                </a:lnTo>
                <a:lnTo>
                  <a:pt x="0" y="3840644"/>
                </a:lnTo>
                <a:lnTo>
                  <a:pt x="0" y="0"/>
                </a:lnTo>
                <a:close/>
              </a:path>
            </a:pathLst>
          </a:custGeom>
          <a:blipFill>
            <a:blip r:embed="rId3">
              <a:alphaModFix amt="8999"/>
            </a:blip>
            <a:stretch>
              <a:fillRect/>
            </a:stretch>
          </a:blipFill>
        </p:spPr>
        <p:txBody>
          <a:bodyPr/>
          <a:lstStyle/>
          <a:p>
            <a:endParaRPr lang="fr-FR"/>
          </a:p>
        </p:txBody>
      </p:sp>
      <p:grpSp>
        <p:nvGrpSpPr>
          <p:cNvPr id="12" name="Group 12"/>
          <p:cNvGrpSpPr/>
          <p:nvPr/>
        </p:nvGrpSpPr>
        <p:grpSpPr>
          <a:xfrm>
            <a:off x="9254548" y="6934767"/>
            <a:ext cx="3100405" cy="3204179"/>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45037" r="-45037"/>
              </a:stretch>
            </a:blipFill>
          </p:spPr>
          <p:txBody>
            <a:bodyPr/>
            <a:lstStyle/>
            <a:p>
              <a:endParaRPr lang="fr-FR"/>
            </a:p>
          </p:txBody>
        </p:sp>
      </p:grpSp>
      <p:grpSp>
        <p:nvGrpSpPr>
          <p:cNvPr id="14" name="Group 14"/>
          <p:cNvGrpSpPr/>
          <p:nvPr/>
        </p:nvGrpSpPr>
        <p:grpSpPr>
          <a:xfrm rot="-842120">
            <a:off x="14847037" y="7556651"/>
            <a:ext cx="2411411" cy="241141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842120">
            <a:off x="11912412" y="-581699"/>
            <a:ext cx="2031391" cy="203139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682700" y="3043896"/>
            <a:ext cx="7000461" cy="4270400"/>
          </a:xfrm>
          <a:prstGeom prst="rect">
            <a:avLst/>
          </a:prstGeom>
        </p:spPr>
        <p:txBody>
          <a:bodyPr wrap="square" lIns="0" tIns="0" rIns="0" bIns="0" rtlCol="0" anchor="t">
            <a:spAutoFit/>
          </a:bodyPr>
          <a:lstStyle/>
          <a:p>
            <a:pPr algn="just">
              <a:lnSpc>
                <a:spcPts val="3715"/>
              </a:lnSpc>
            </a:pPr>
            <a:r>
              <a:rPr lang="fr-FR" sz="3203" dirty="0">
                <a:solidFill>
                  <a:srgbClr val="000000"/>
                </a:solidFill>
                <a:latin typeface="Glacial Indifference"/>
              </a:rPr>
              <a:t>Les voyages des individus ou des marchandises, s'effectuent par voies terrestres, aériennes, ou maritimes, forment le tissu dynamique du secteur du transport. </a:t>
            </a:r>
          </a:p>
          <a:p>
            <a:pPr algn="just">
              <a:lnSpc>
                <a:spcPts val="3715"/>
              </a:lnSpc>
            </a:pPr>
            <a:r>
              <a:rPr lang="fr-FR" sz="3203" dirty="0">
                <a:solidFill>
                  <a:srgbClr val="000000"/>
                </a:solidFill>
                <a:latin typeface="Glacial Indifference"/>
              </a:rPr>
              <a:t>Le transport aérien, en particulier, est un élément clé permettant des déplacements rapides à l'échelle mondiale.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sp>
        <p:nvSpPr>
          <p:cNvPr id="3" name="Freeform 3"/>
          <p:cNvSpPr/>
          <p:nvPr/>
        </p:nvSpPr>
        <p:spPr>
          <a:xfrm>
            <a:off x="8146928" y="-639629"/>
            <a:ext cx="10373453" cy="12958677"/>
          </a:xfrm>
          <a:custGeom>
            <a:avLst/>
            <a:gdLst/>
            <a:ahLst/>
            <a:cxnLst/>
            <a:rect l="l" t="t" r="r" b="b"/>
            <a:pathLst>
              <a:path w="10373453" h="12958677">
                <a:moveTo>
                  <a:pt x="0" y="0"/>
                </a:moveTo>
                <a:lnTo>
                  <a:pt x="10373453" y="0"/>
                </a:lnTo>
                <a:lnTo>
                  <a:pt x="10373453" y="12958677"/>
                </a:lnTo>
                <a:lnTo>
                  <a:pt x="0" y="12958677"/>
                </a:lnTo>
                <a:lnTo>
                  <a:pt x="0" y="0"/>
                </a:lnTo>
                <a:close/>
              </a:path>
            </a:pathLst>
          </a:custGeom>
          <a:blipFill>
            <a:blip r:embed="rId3"/>
            <a:stretch>
              <a:fillRect l="-86450"/>
            </a:stretch>
          </a:blipFill>
        </p:spPr>
        <p:txBody>
          <a:bodyPr/>
          <a:lstStyle/>
          <a:p>
            <a:endParaRPr lang="fr-FR"/>
          </a:p>
        </p:txBody>
      </p:sp>
      <p:grpSp>
        <p:nvGrpSpPr>
          <p:cNvPr id="4" name="Group 4"/>
          <p:cNvGrpSpPr/>
          <p:nvPr/>
        </p:nvGrpSpPr>
        <p:grpSpPr>
          <a:xfrm>
            <a:off x="1976217" y="1485900"/>
            <a:ext cx="7167781" cy="7989304"/>
            <a:chOff x="0" y="0"/>
            <a:chExt cx="1828081" cy="2049447"/>
          </a:xfrm>
        </p:grpSpPr>
        <p:sp>
          <p:nvSpPr>
            <p:cNvPr id="5" name="Freeform 5"/>
            <p:cNvSpPr/>
            <p:nvPr/>
          </p:nvSpPr>
          <p:spPr>
            <a:xfrm>
              <a:off x="0" y="0"/>
              <a:ext cx="1828081" cy="2049448"/>
            </a:xfrm>
            <a:custGeom>
              <a:avLst/>
              <a:gdLst/>
              <a:ahLst/>
              <a:cxnLst/>
              <a:rect l="l" t="t" r="r" b="b"/>
              <a:pathLst>
                <a:path w="1828081" h="2049448">
                  <a:moveTo>
                    <a:pt x="56885" y="0"/>
                  </a:moveTo>
                  <a:lnTo>
                    <a:pt x="1771196" y="0"/>
                  </a:lnTo>
                  <a:cubicBezTo>
                    <a:pt x="1802613" y="0"/>
                    <a:pt x="1828081" y="25468"/>
                    <a:pt x="1828081" y="56885"/>
                  </a:cubicBezTo>
                  <a:lnTo>
                    <a:pt x="1828081" y="1992563"/>
                  </a:lnTo>
                  <a:cubicBezTo>
                    <a:pt x="1828081" y="2023979"/>
                    <a:pt x="1802613" y="2049448"/>
                    <a:pt x="1771196" y="2049448"/>
                  </a:cubicBezTo>
                  <a:lnTo>
                    <a:pt x="56885" y="2049448"/>
                  </a:lnTo>
                  <a:cubicBezTo>
                    <a:pt x="25468" y="2049448"/>
                    <a:pt x="0" y="2023979"/>
                    <a:pt x="0" y="1992563"/>
                  </a:cubicBezTo>
                  <a:lnTo>
                    <a:pt x="0" y="56885"/>
                  </a:lnTo>
                  <a:cubicBezTo>
                    <a:pt x="0" y="25468"/>
                    <a:pt x="25468" y="0"/>
                    <a:pt x="56885" y="0"/>
                  </a:cubicBezTo>
                  <a:close/>
                </a:path>
              </a:pathLst>
            </a:custGeom>
            <a:solidFill>
              <a:srgbClr val="FFDE00"/>
            </a:solidFill>
          </p:spPr>
          <p:txBody>
            <a:bodyPr/>
            <a:lstStyle/>
            <a:p>
              <a:endParaRPr lang="fr-FR"/>
            </a:p>
          </p:txBody>
        </p:sp>
        <p:sp>
          <p:nvSpPr>
            <p:cNvPr id="6" name="TextBox 6"/>
            <p:cNvSpPr txBox="1"/>
            <p:nvPr/>
          </p:nvSpPr>
          <p:spPr>
            <a:xfrm>
              <a:off x="0" y="-38100"/>
              <a:ext cx="1828081" cy="208754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008293" y="8957131"/>
            <a:ext cx="1036146" cy="1036146"/>
            <a:chOff x="0" y="0"/>
            <a:chExt cx="1381527" cy="1381527"/>
          </a:xfrm>
        </p:grpSpPr>
        <p:grpSp>
          <p:nvGrpSpPr>
            <p:cNvPr id="8" name="Group 8"/>
            <p:cNvGrpSpPr/>
            <p:nvPr/>
          </p:nvGrpSpPr>
          <p:grpSpPr>
            <a:xfrm>
              <a:off x="0" y="0"/>
              <a:ext cx="1381527" cy="13815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99433" y="213416"/>
              <a:ext cx="884262" cy="879439"/>
            </a:xfrm>
            <a:custGeom>
              <a:avLst/>
              <a:gdLst/>
              <a:ahLst/>
              <a:cxnLst/>
              <a:rect l="l" t="t" r="r" b="b"/>
              <a:pathLst>
                <a:path w="884262" h="879439">
                  <a:moveTo>
                    <a:pt x="0" y="0"/>
                  </a:moveTo>
                  <a:lnTo>
                    <a:pt x="884262" y="0"/>
                  </a:lnTo>
                  <a:lnTo>
                    <a:pt x="884262" y="879439"/>
                  </a:lnTo>
                  <a:lnTo>
                    <a:pt x="0" y="879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sp>
        <p:nvSpPr>
          <p:cNvPr id="12" name="TextBox 12"/>
          <p:cNvSpPr txBox="1"/>
          <p:nvPr/>
        </p:nvSpPr>
        <p:spPr>
          <a:xfrm>
            <a:off x="800100" y="348271"/>
            <a:ext cx="4325560"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Objectif de Base</a:t>
            </a:r>
          </a:p>
        </p:txBody>
      </p:sp>
      <p:sp>
        <p:nvSpPr>
          <p:cNvPr id="13" name="TextBox 13"/>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3</a:t>
            </a:r>
          </a:p>
        </p:txBody>
      </p:sp>
      <p:sp>
        <p:nvSpPr>
          <p:cNvPr id="15" name="TextBox 15"/>
          <p:cNvSpPr txBox="1"/>
          <p:nvPr/>
        </p:nvSpPr>
        <p:spPr>
          <a:xfrm>
            <a:off x="2241105" y="2073085"/>
            <a:ext cx="6646721" cy="8213915"/>
          </a:xfrm>
          <a:prstGeom prst="rect">
            <a:avLst/>
          </a:prstGeom>
        </p:spPr>
        <p:txBody>
          <a:bodyPr lIns="0" tIns="0" rIns="0" bIns="0" rtlCol="0" anchor="ctr">
            <a:spAutoFit/>
          </a:bodyPr>
          <a:lstStyle/>
          <a:p>
            <a:pPr marL="457200" indent="-457200">
              <a:lnSpc>
                <a:spcPts val="4595"/>
              </a:lnSpc>
              <a:buFont typeface="Arial" panose="020B0604020202020204" pitchFamily="34" charset="0"/>
              <a:buChar char="•"/>
            </a:pPr>
            <a:r>
              <a:rPr lang="fr-FR" sz="3203" dirty="0">
                <a:solidFill>
                  <a:srgbClr val="000000"/>
                </a:solidFill>
                <a:latin typeface="Glacial Indifference"/>
              </a:rPr>
              <a:t>Quels vols prennent les voyageurs fréquents de la compagnie?</a:t>
            </a:r>
          </a:p>
          <a:p>
            <a:pPr marL="457200" indent="-457200">
              <a:lnSpc>
                <a:spcPts val="4595"/>
              </a:lnSpc>
              <a:buFont typeface="Arial" panose="020B0604020202020204" pitchFamily="34" charset="0"/>
              <a:buChar char="•"/>
            </a:pPr>
            <a:r>
              <a:rPr lang="fr-FR" sz="3203" dirty="0">
                <a:solidFill>
                  <a:srgbClr val="000000"/>
                </a:solidFill>
                <a:latin typeface="Glacial Indifference"/>
              </a:rPr>
              <a:t>Comment ils gagnent et échangent leurs miles de fidélisation?</a:t>
            </a:r>
          </a:p>
          <a:p>
            <a:pPr marL="457200" indent="-457200">
              <a:lnSpc>
                <a:spcPts val="4595"/>
              </a:lnSpc>
              <a:buFont typeface="Arial" panose="020B0604020202020204" pitchFamily="34" charset="0"/>
              <a:buChar char="•"/>
            </a:pPr>
            <a:r>
              <a:rPr lang="fr-FR" sz="3203" dirty="0">
                <a:solidFill>
                  <a:srgbClr val="000000"/>
                </a:solidFill>
                <a:latin typeface="Glacial Indifference"/>
              </a:rPr>
              <a:t>Quelle base tarifaire ils paient, à quelle fréquence ils surclassent?</a:t>
            </a:r>
          </a:p>
          <a:p>
            <a:pPr marL="457200" indent="-457200">
              <a:lnSpc>
                <a:spcPts val="4595"/>
              </a:lnSpc>
              <a:buFont typeface="Arial" panose="020B0604020202020204" pitchFamily="34" charset="0"/>
              <a:buChar char="•"/>
            </a:pPr>
            <a:r>
              <a:rPr lang="fr-FR" sz="3203" dirty="0">
                <a:solidFill>
                  <a:srgbClr val="000000"/>
                </a:solidFill>
                <a:latin typeface="Glacial Indifference"/>
              </a:rPr>
              <a:t>Quelle proportion de ces voyageurs fréquents ont le statut d'or, de platine, d'aluminium ou de titane?</a:t>
            </a:r>
          </a:p>
          <a:p>
            <a:pPr algn="ctr">
              <a:lnSpc>
                <a:spcPts val="4595"/>
              </a:lnSpc>
            </a:pPr>
            <a:endParaRPr lang="fr-FR" sz="3203" dirty="0">
              <a:solidFill>
                <a:srgbClr val="000000"/>
              </a:solidFill>
              <a:latin typeface="Glacial Indifference"/>
            </a:endParaRPr>
          </a:p>
          <a:p>
            <a:pPr algn="ctr">
              <a:lnSpc>
                <a:spcPts val="4595"/>
              </a:lnSpc>
            </a:pPr>
            <a:endParaRPr lang="fr-FR" sz="3203" dirty="0">
              <a:solidFill>
                <a:srgbClr val="000000"/>
              </a:solidFill>
              <a:latin typeface="Glacial Indifference"/>
            </a:endParaRPr>
          </a:p>
          <a:p>
            <a:pPr>
              <a:lnSpc>
                <a:spcPts val="4595"/>
              </a:lnSpc>
            </a:pPr>
            <a:endParaRPr lang="fr-FR" sz="3203" dirty="0">
              <a:solidFill>
                <a:srgbClr val="000000"/>
              </a:solidFill>
              <a:latin typeface="Glacial Indifferen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160375" y="3859591"/>
            <a:ext cx="4678054" cy="3182091"/>
          </a:xfrm>
          <a:custGeom>
            <a:avLst/>
            <a:gdLst/>
            <a:ahLst/>
            <a:cxnLst/>
            <a:rect l="l" t="t" r="r" b="b"/>
            <a:pathLst>
              <a:path w="4678054" h="3182091">
                <a:moveTo>
                  <a:pt x="0" y="0"/>
                </a:moveTo>
                <a:lnTo>
                  <a:pt x="4678054" y="0"/>
                </a:lnTo>
                <a:lnTo>
                  <a:pt x="4678054" y="3182091"/>
                </a:lnTo>
                <a:lnTo>
                  <a:pt x="0" y="3182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0" name="TextBox 10"/>
          <p:cNvSpPr txBox="1"/>
          <p:nvPr/>
        </p:nvSpPr>
        <p:spPr>
          <a:xfrm>
            <a:off x="800100" y="348271"/>
            <a:ext cx="7624313" cy="538609"/>
          </a:xfrm>
          <a:prstGeom prst="rect">
            <a:avLst/>
          </a:prstGeom>
        </p:spPr>
        <p:txBody>
          <a:bodyPr lIns="0" tIns="0" rIns="0" bIns="0" rtlCol="0" anchor="t">
            <a:spAutoFit/>
          </a:bodyPr>
          <a:lstStyle/>
          <a:p>
            <a:pPr>
              <a:lnSpc>
                <a:spcPts val="4173"/>
              </a:lnSpc>
            </a:pPr>
            <a:r>
              <a:rPr lang="en-US" sz="4000" dirty="0" err="1">
                <a:solidFill>
                  <a:srgbClr val="000000"/>
                </a:solidFill>
                <a:latin typeface="Glacial Indifference"/>
              </a:rPr>
              <a:t>Modèle</a:t>
            </a:r>
            <a:r>
              <a:rPr lang="en-US" sz="4000" dirty="0">
                <a:solidFill>
                  <a:srgbClr val="000000"/>
                </a:solidFill>
                <a:latin typeface="Glacial Indifference"/>
              </a:rPr>
              <a:t> </a:t>
            </a:r>
            <a:r>
              <a:rPr lang="en-US" sz="4000" dirty="0" err="1">
                <a:solidFill>
                  <a:srgbClr val="000000"/>
                </a:solidFill>
                <a:latin typeface="Glacial Indifference"/>
              </a:rPr>
              <a:t>Conceptuel</a:t>
            </a:r>
            <a:r>
              <a:rPr lang="en-US" sz="4000" dirty="0">
                <a:solidFill>
                  <a:srgbClr val="000000"/>
                </a:solidFill>
                <a:latin typeface="Glacial Indifference"/>
              </a:rPr>
              <a:t> du DW</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5</a:t>
            </a:r>
          </a:p>
        </p:txBody>
      </p:sp>
      <p:sp>
        <p:nvSpPr>
          <p:cNvPr id="12" name="TextBox 12"/>
          <p:cNvSpPr txBox="1"/>
          <p:nvPr/>
        </p:nvSpPr>
        <p:spPr>
          <a:xfrm>
            <a:off x="2609168" y="2385670"/>
            <a:ext cx="10901736" cy="1967300"/>
          </a:xfrm>
          <a:prstGeom prst="rect">
            <a:avLst/>
          </a:prstGeom>
        </p:spPr>
        <p:txBody>
          <a:bodyPr wrap="square" lIns="0" tIns="0" rIns="0" bIns="0" rtlCol="0" anchor="t">
            <a:spAutoFit/>
          </a:bodyPr>
          <a:lstStyle/>
          <a:p>
            <a:pPr algn="just">
              <a:lnSpc>
                <a:spcPts val="3715"/>
              </a:lnSpc>
            </a:pPr>
            <a:r>
              <a:rPr lang="en-US" sz="3198" dirty="0" err="1">
                <a:solidFill>
                  <a:srgbClr val="000000"/>
                </a:solidFill>
                <a:latin typeface="Glacial Indifference"/>
              </a:rPr>
              <a:t>Lors</a:t>
            </a:r>
            <a:r>
              <a:rPr lang="en-US" sz="3198" dirty="0">
                <a:solidFill>
                  <a:srgbClr val="000000"/>
                </a:solidFill>
                <a:latin typeface="Glacial Indifference"/>
              </a:rPr>
              <a:t> de la conception d'un entrepôt de données, il </a:t>
            </a:r>
            <a:r>
              <a:rPr lang="en-US" sz="3198" dirty="0" err="1">
                <a:solidFill>
                  <a:srgbClr val="000000"/>
                </a:solidFill>
                <a:latin typeface="Glacial Indifference"/>
              </a:rPr>
              <a:t>est</a:t>
            </a:r>
            <a:r>
              <a:rPr lang="en-US" sz="3198" dirty="0">
                <a:solidFill>
                  <a:srgbClr val="000000"/>
                </a:solidFill>
                <a:latin typeface="Glacial Indifference"/>
              </a:rPr>
              <a:t> important de </a:t>
            </a:r>
            <a:r>
              <a:rPr lang="en-US" sz="3198" dirty="0" err="1">
                <a:solidFill>
                  <a:srgbClr val="000000"/>
                </a:solidFill>
                <a:latin typeface="Glacial Indifference"/>
              </a:rPr>
              <a:t>déterminer</a:t>
            </a:r>
            <a:r>
              <a:rPr lang="en-US" sz="3198" dirty="0">
                <a:solidFill>
                  <a:srgbClr val="000000"/>
                </a:solidFill>
                <a:latin typeface="Glacial Indifference"/>
              </a:rPr>
              <a:t> le </a:t>
            </a:r>
            <a:r>
              <a:rPr lang="en-US" sz="3198" dirty="0" err="1">
                <a:solidFill>
                  <a:srgbClr val="000000"/>
                </a:solidFill>
                <a:latin typeface="Glacial Indifference"/>
              </a:rPr>
              <a:t>niveau</a:t>
            </a:r>
            <a:r>
              <a:rPr lang="en-US" sz="3198" dirty="0">
                <a:solidFill>
                  <a:srgbClr val="000000"/>
                </a:solidFill>
                <a:latin typeface="Glacial Indifference"/>
              </a:rPr>
              <a:t> de </a:t>
            </a:r>
            <a:r>
              <a:rPr lang="en-US" sz="3198" dirty="0" err="1">
                <a:solidFill>
                  <a:srgbClr val="000000"/>
                </a:solidFill>
                <a:latin typeface="Glacial Indifference"/>
              </a:rPr>
              <a:t>détail</a:t>
            </a:r>
            <a:r>
              <a:rPr lang="en-US" sz="3198" dirty="0">
                <a:solidFill>
                  <a:srgbClr val="000000"/>
                </a:solidFill>
                <a:latin typeface="Glacial Indifference"/>
              </a:rPr>
              <a:t> des </a:t>
            </a:r>
            <a:r>
              <a:rPr lang="en-US" sz="3198" dirty="0" err="1">
                <a:solidFill>
                  <a:srgbClr val="000000"/>
                </a:solidFill>
                <a:latin typeface="Glacial Indifference"/>
              </a:rPr>
              <a:t>informations</a:t>
            </a:r>
            <a:r>
              <a:rPr lang="en-US" sz="3198" dirty="0">
                <a:solidFill>
                  <a:srgbClr val="000000"/>
                </a:solidFill>
                <a:latin typeface="Glacial Indifference"/>
              </a:rPr>
              <a:t> que </a:t>
            </a:r>
            <a:r>
              <a:rPr lang="en-US" sz="3198" dirty="0" err="1">
                <a:solidFill>
                  <a:srgbClr val="000000"/>
                </a:solidFill>
                <a:latin typeface="Glacial Indifference"/>
              </a:rPr>
              <a:t>l'on</a:t>
            </a:r>
            <a:r>
              <a:rPr lang="en-US" sz="3198" dirty="0">
                <a:solidFill>
                  <a:srgbClr val="000000"/>
                </a:solidFill>
                <a:latin typeface="Glacial Indifference"/>
              </a:rPr>
              <a:t> </a:t>
            </a:r>
            <a:r>
              <a:rPr lang="en-US" sz="3198" dirty="0" err="1">
                <a:solidFill>
                  <a:srgbClr val="000000"/>
                </a:solidFill>
                <a:latin typeface="Glacial Indifference"/>
              </a:rPr>
              <a:t>souhaite</a:t>
            </a:r>
            <a:r>
              <a:rPr lang="en-US" sz="3198" dirty="0">
                <a:solidFill>
                  <a:srgbClr val="000000"/>
                </a:solidFill>
                <a:latin typeface="Glacial Indifference"/>
              </a:rPr>
              <a:t> stocker. Dans </a:t>
            </a:r>
            <a:r>
              <a:rPr lang="en-US" sz="3198" dirty="0" err="1">
                <a:solidFill>
                  <a:srgbClr val="000000"/>
                </a:solidFill>
                <a:latin typeface="Glacial Indifference"/>
              </a:rPr>
              <a:t>ce</a:t>
            </a:r>
            <a:r>
              <a:rPr lang="en-US" sz="3198" dirty="0">
                <a:solidFill>
                  <a:srgbClr val="000000"/>
                </a:solidFill>
                <a:latin typeface="Glacial Indifference"/>
              </a:rPr>
              <a:t> </a:t>
            </a:r>
            <a:r>
              <a:rPr lang="en-US" sz="3198" dirty="0" err="1">
                <a:solidFill>
                  <a:srgbClr val="000000"/>
                </a:solidFill>
                <a:latin typeface="Glacial Indifference"/>
              </a:rPr>
              <a:t>cas</a:t>
            </a:r>
            <a:r>
              <a:rPr lang="en-US" sz="3198" dirty="0">
                <a:solidFill>
                  <a:srgbClr val="000000"/>
                </a:solidFill>
                <a:latin typeface="Glacial Indifference"/>
              </a:rPr>
              <a:t>, </a:t>
            </a:r>
            <a:r>
              <a:rPr lang="en-US" sz="3198" dirty="0" err="1">
                <a:solidFill>
                  <a:srgbClr val="000000"/>
                </a:solidFill>
                <a:latin typeface="Glacial Indifference"/>
              </a:rPr>
              <a:t>plusieurs</a:t>
            </a:r>
            <a:r>
              <a:rPr lang="en-US" sz="3198" dirty="0">
                <a:solidFill>
                  <a:srgbClr val="000000"/>
                </a:solidFill>
                <a:latin typeface="Glacial Indifference"/>
              </a:rPr>
              <a:t> </a:t>
            </a:r>
            <a:r>
              <a:rPr lang="en-US" sz="3198" dirty="0" err="1">
                <a:solidFill>
                  <a:srgbClr val="000000"/>
                </a:solidFill>
                <a:latin typeface="Glacial Indifference"/>
              </a:rPr>
              <a:t>niveaux</a:t>
            </a:r>
            <a:r>
              <a:rPr lang="en-US" sz="3198" dirty="0">
                <a:solidFill>
                  <a:srgbClr val="000000"/>
                </a:solidFill>
                <a:latin typeface="Glacial Indifference"/>
              </a:rPr>
              <a:t> de </a:t>
            </a:r>
            <a:r>
              <a:rPr lang="en-US" sz="3198" dirty="0" err="1">
                <a:solidFill>
                  <a:srgbClr val="000000"/>
                </a:solidFill>
                <a:latin typeface="Glacial Indifference"/>
              </a:rPr>
              <a:t>granularité</a:t>
            </a:r>
            <a:r>
              <a:rPr lang="en-US" sz="3198" dirty="0">
                <a:solidFill>
                  <a:srgbClr val="000000"/>
                </a:solidFill>
                <a:latin typeface="Glacial Indifference"/>
              </a:rPr>
              <a:t> </a:t>
            </a:r>
            <a:r>
              <a:rPr lang="en-US" sz="3198" dirty="0" err="1">
                <a:solidFill>
                  <a:srgbClr val="000000"/>
                </a:solidFill>
                <a:latin typeface="Glacial Indifference"/>
              </a:rPr>
              <a:t>sont</a:t>
            </a:r>
            <a:r>
              <a:rPr lang="en-US" sz="3198" dirty="0">
                <a:solidFill>
                  <a:srgbClr val="000000"/>
                </a:solidFill>
                <a:latin typeface="Glacial Indifference"/>
              </a:rPr>
              <a:t> </a:t>
            </a:r>
            <a:r>
              <a:rPr lang="en-US" sz="3198" dirty="0" err="1">
                <a:solidFill>
                  <a:srgbClr val="000000"/>
                </a:solidFill>
                <a:latin typeface="Glacial Indifference"/>
              </a:rPr>
              <a:t>envisagés</a:t>
            </a:r>
            <a:r>
              <a:rPr lang="en-US" sz="3198" dirty="0">
                <a:solidFill>
                  <a:srgbClr val="000000"/>
                </a:solidFill>
                <a:latin typeface="Glacial Indifference"/>
              </a:rPr>
              <a:t>, </a:t>
            </a:r>
            <a:r>
              <a:rPr lang="en-US" sz="3198" dirty="0" err="1">
                <a:solidFill>
                  <a:srgbClr val="000000"/>
                </a:solidFill>
                <a:latin typeface="Glacial Indifference"/>
              </a:rPr>
              <a:t>notamment</a:t>
            </a:r>
            <a:r>
              <a:rPr lang="en-US" sz="3198" dirty="0">
                <a:solidFill>
                  <a:srgbClr val="000000"/>
                </a:solidFill>
                <a:latin typeface="Glacial Indifference"/>
              </a:rPr>
              <a:t> :</a:t>
            </a:r>
          </a:p>
        </p:txBody>
      </p:sp>
      <p:sp>
        <p:nvSpPr>
          <p:cNvPr id="13" name="TextBox 13"/>
          <p:cNvSpPr txBox="1"/>
          <p:nvPr/>
        </p:nvSpPr>
        <p:spPr>
          <a:xfrm>
            <a:off x="3243811" y="4838700"/>
            <a:ext cx="7767629" cy="2870851"/>
          </a:xfrm>
          <a:prstGeom prst="rect">
            <a:avLst/>
          </a:prstGeom>
        </p:spPr>
        <p:txBody>
          <a:bodyPr lIns="0" tIns="0" rIns="0" bIns="0" rtlCol="0" anchor="t">
            <a:spAutoFit/>
          </a:bodyPr>
          <a:lstStyle/>
          <a:p>
            <a:pPr marL="0" lvl="1" indent="-514350" algn="just">
              <a:lnSpc>
                <a:spcPct val="150000"/>
              </a:lnSpc>
              <a:buAutoNum type="arabicPeriod"/>
            </a:pPr>
            <a:r>
              <a:rPr lang="en-US" sz="3198" dirty="0" err="1">
                <a:solidFill>
                  <a:srgbClr val="000000"/>
                </a:solidFill>
                <a:latin typeface="Glacial Indifference"/>
              </a:rPr>
              <a:t>Niveau</a:t>
            </a:r>
            <a:r>
              <a:rPr lang="en-US" sz="3198" dirty="0">
                <a:solidFill>
                  <a:srgbClr val="000000"/>
                </a:solidFill>
                <a:latin typeface="Glacial Indifference"/>
              </a:rPr>
              <a:t> le plus </a:t>
            </a:r>
            <a:r>
              <a:rPr lang="en-US" sz="3198" dirty="0" err="1">
                <a:solidFill>
                  <a:srgbClr val="000000"/>
                </a:solidFill>
                <a:latin typeface="Glacial Indifference"/>
              </a:rPr>
              <a:t>détaillé</a:t>
            </a:r>
            <a:r>
              <a:rPr lang="en-US" sz="3198" dirty="0">
                <a:solidFill>
                  <a:srgbClr val="000000"/>
                </a:solidFill>
                <a:latin typeface="Glacial Indifference"/>
              </a:rPr>
              <a:t> - Jambe (Leg)</a:t>
            </a:r>
          </a:p>
          <a:p>
            <a:pPr marL="0" lvl="1" indent="-514350" algn="just">
              <a:lnSpc>
                <a:spcPct val="150000"/>
              </a:lnSpc>
              <a:buAutoNum type="arabicPeriod"/>
            </a:pPr>
            <a:r>
              <a:rPr lang="en-US" sz="3198" dirty="0" err="1">
                <a:solidFill>
                  <a:srgbClr val="000000"/>
                </a:solidFill>
                <a:latin typeface="Glacial Indifference"/>
              </a:rPr>
              <a:t>Niveau</a:t>
            </a:r>
            <a:r>
              <a:rPr lang="en-US" sz="3198" dirty="0">
                <a:solidFill>
                  <a:srgbClr val="000000"/>
                </a:solidFill>
                <a:latin typeface="Glacial Indifference"/>
              </a:rPr>
              <a:t> </a:t>
            </a:r>
            <a:r>
              <a:rPr lang="en-US" sz="3198" dirty="0" err="1">
                <a:solidFill>
                  <a:srgbClr val="000000"/>
                </a:solidFill>
                <a:latin typeface="Glacial Indifference"/>
              </a:rPr>
              <a:t>suivant</a:t>
            </a:r>
            <a:r>
              <a:rPr lang="en-US" sz="3198" dirty="0">
                <a:solidFill>
                  <a:srgbClr val="000000"/>
                </a:solidFill>
                <a:latin typeface="Glacial Indifference"/>
              </a:rPr>
              <a:t> - Segment </a:t>
            </a:r>
          </a:p>
          <a:p>
            <a:pPr marL="0" lvl="1" indent="-514350" algn="just">
              <a:lnSpc>
                <a:spcPct val="150000"/>
              </a:lnSpc>
              <a:buFontTx/>
              <a:buAutoNum type="arabicPeriod"/>
            </a:pPr>
            <a:r>
              <a:rPr lang="en-US" sz="3198" dirty="0" err="1">
                <a:solidFill>
                  <a:srgbClr val="000000"/>
                </a:solidFill>
                <a:latin typeface="Glacial Indifference"/>
              </a:rPr>
              <a:t>Analyse</a:t>
            </a:r>
            <a:r>
              <a:rPr lang="en-US" sz="3198" dirty="0">
                <a:solidFill>
                  <a:srgbClr val="000000"/>
                </a:solidFill>
                <a:latin typeface="Glacial Indifference"/>
              </a:rPr>
              <a:t> par voyage </a:t>
            </a:r>
          </a:p>
          <a:p>
            <a:pPr marL="0" lvl="1" indent="-514350" algn="just">
              <a:lnSpc>
                <a:spcPct val="150000"/>
              </a:lnSpc>
              <a:buFontTx/>
              <a:buAutoNum type="arabicPeriod"/>
            </a:pPr>
            <a:r>
              <a:rPr lang="en-US" sz="3198" dirty="0" err="1">
                <a:solidFill>
                  <a:srgbClr val="000000"/>
                </a:solidFill>
                <a:latin typeface="Glacial Indifference"/>
              </a:rPr>
              <a:t>Collecte</a:t>
            </a:r>
            <a:r>
              <a:rPr lang="en-US" sz="3198" dirty="0">
                <a:solidFill>
                  <a:srgbClr val="000000"/>
                </a:solidFill>
                <a:latin typeface="Glacial Indifference"/>
              </a:rPr>
              <a:t> de données pour </a:t>
            </a:r>
            <a:r>
              <a:rPr lang="en-US" sz="3198" dirty="0" err="1">
                <a:solidFill>
                  <a:srgbClr val="000000"/>
                </a:solidFill>
                <a:latin typeface="Glacial Indifference"/>
              </a:rPr>
              <a:t>l'itinéraire</a:t>
            </a:r>
            <a:endParaRPr lang="en-US" sz="3198" dirty="0">
              <a:solidFill>
                <a:srgbClr val="000000"/>
              </a:solidFill>
              <a:latin typeface="Glacial Indifferen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1450843">
            <a:off x="6885494" y="4481256"/>
            <a:ext cx="4308231" cy="3276423"/>
          </a:xfrm>
          <a:custGeom>
            <a:avLst/>
            <a:gdLst/>
            <a:ahLst/>
            <a:cxnLst/>
            <a:rect l="l" t="t" r="r" b="b"/>
            <a:pathLst>
              <a:path w="4678054" h="3182091">
                <a:moveTo>
                  <a:pt x="0" y="0"/>
                </a:moveTo>
                <a:lnTo>
                  <a:pt x="4678054" y="0"/>
                </a:lnTo>
                <a:lnTo>
                  <a:pt x="4678054" y="3182091"/>
                </a:lnTo>
                <a:lnTo>
                  <a:pt x="0" y="3182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0" name="TextBox 10"/>
          <p:cNvSpPr txBox="1"/>
          <p:nvPr/>
        </p:nvSpPr>
        <p:spPr>
          <a:xfrm>
            <a:off x="800100" y="348271"/>
            <a:ext cx="7624313"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Granularités multiples </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5</a:t>
            </a:r>
          </a:p>
        </p:txBody>
      </p:sp>
      <p:sp>
        <p:nvSpPr>
          <p:cNvPr id="13" name="TextBox 13"/>
          <p:cNvSpPr txBox="1"/>
          <p:nvPr/>
        </p:nvSpPr>
        <p:spPr>
          <a:xfrm>
            <a:off x="2027917" y="2122897"/>
            <a:ext cx="7767629" cy="512641"/>
          </a:xfrm>
          <a:prstGeom prst="rect">
            <a:avLst/>
          </a:prstGeom>
        </p:spPr>
        <p:txBody>
          <a:bodyPr lIns="0" tIns="0" rIns="0" bIns="0" rtlCol="0" anchor="t">
            <a:spAutoFit/>
          </a:bodyPr>
          <a:lstStyle/>
          <a:p>
            <a:pPr marL="333554" lvl="1">
              <a:lnSpc>
                <a:spcPts val="4325"/>
              </a:lnSpc>
            </a:pPr>
            <a:r>
              <a:rPr lang="en-US" sz="3089" dirty="0">
                <a:solidFill>
                  <a:srgbClr val="000000"/>
                </a:solidFill>
                <a:latin typeface="Glacial Indifference Bold"/>
              </a:rPr>
              <a:t>1 - </a:t>
            </a:r>
            <a:r>
              <a:rPr lang="en-US" sz="3089" dirty="0" err="1">
                <a:solidFill>
                  <a:srgbClr val="000000"/>
                </a:solidFill>
                <a:latin typeface="Glacial Indifference Bold"/>
              </a:rPr>
              <a:t>Niveau</a:t>
            </a:r>
            <a:r>
              <a:rPr lang="en-US" sz="3089" dirty="0">
                <a:solidFill>
                  <a:srgbClr val="000000"/>
                </a:solidFill>
                <a:latin typeface="Glacial Indifference Bold"/>
              </a:rPr>
              <a:t> le plus </a:t>
            </a:r>
            <a:r>
              <a:rPr lang="en-US" sz="3089" dirty="0" err="1">
                <a:solidFill>
                  <a:srgbClr val="000000"/>
                </a:solidFill>
                <a:latin typeface="Glacial Indifference Bold"/>
              </a:rPr>
              <a:t>détaillé</a:t>
            </a:r>
            <a:r>
              <a:rPr lang="en-US" sz="3089" dirty="0">
                <a:solidFill>
                  <a:srgbClr val="000000"/>
                </a:solidFill>
                <a:latin typeface="Glacial Indifference Bold"/>
              </a:rPr>
              <a:t> - Jambe (Leg) :</a:t>
            </a:r>
          </a:p>
        </p:txBody>
      </p:sp>
      <p:sp>
        <p:nvSpPr>
          <p:cNvPr id="14" name="TextBox 14"/>
          <p:cNvSpPr txBox="1"/>
          <p:nvPr/>
        </p:nvSpPr>
        <p:spPr>
          <a:xfrm>
            <a:off x="2680925" y="3050078"/>
            <a:ext cx="12482875" cy="1423467"/>
          </a:xfrm>
          <a:prstGeom prst="rect">
            <a:avLst/>
          </a:prstGeom>
        </p:spPr>
        <p:txBody>
          <a:bodyPr wrap="square" lIns="0" tIns="0" rIns="0" bIns="0" rtlCol="0" anchor="t">
            <a:spAutoFit/>
          </a:bodyPr>
          <a:lstStyle/>
          <a:p>
            <a:pPr algn="just">
              <a:lnSpc>
                <a:spcPts val="3715"/>
              </a:lnSpc>
            </a:pPr>
            <a:r>
              <a:rPr lang="en-US" sz="3203" dirty="0">
                <a:solidFill>
                  <a:srgbClr val="000000"/>
                </a:solidFill>
                <a:latin typeface="Glacial Indifference"/>
              </a:rPr>
              <a:t> Les données </a:t>
            </a:r>
            <a:r>
              <a:rPr lang="en-US" sz="3203" dirty="0" err="1">
                <a:solidFill>
                  <a:srgbClr val="000000"/>
                </a:solidFill>
                <a:latin typeface="Glacial Indifference"/>
              </a:rPr>
              <a:t>sont</a:t>
            </a:r>
            <a:r>
              <a:rPr lang="en-US" sz="3203" dirty="0">
                <a:solidFill>
                  <a:srgbClr val="000000"/>
                </a:solidFill>
                <a:latin typeface="Glacial Indifference"/>
              </a:rPr>
              <a:t> </a:t>
            </a:r>
            <a:r>
              <a:rPr lang="en-US" sz="3203" dirty="0" err="1">
                <a:solidFill>
                  <a:srgbClr val="000000"/>
                </a:solidFill>
                <a:latin typeface="Glacial Indifference"/>
              </a:rPr>
              <a:t>capturées</a:t>
            </a:r>
            <a:r>
              <a:rPr lang="en-US" sz="3203" dirty="0">
                <a:solidFill>
                  <a:srgbClr val="000000"/>
                </a:solidFill>
                <a:latin typeface="Glacial Indifference"/>
              </a:rPr>
              <a:t> au </a:t>
            </a:r>
            <a:r>
              <a:rPr lang="en-US" sz="3203" dirty="0" err="1">
                <a:solidFill>
                  <a:srgbClr val="000000"/>
                </a:solidFill>
                <a:latin typeface="Glacial Indifference"/>
              </a:rPr>
              <a:t>niveau</a:t>
            </a:r>
            <a:r>
              <a:rPr lang="en-US" sz="3203" dirty="0">
                <a:solidFill>
                  <a:srgbClr val="000000"/>
                </a:solidFill>
                <a:latin typeface="Glacial Indifference"/>
              </a:rPr>
              <a:t> de </a:t>
            </a:r>
            <a:r>
              <a:rPr lang="en-US" sz="3203" dirty="0" err="1">
                <a:solidFill>
                  <a:srgbClr val="000000"/>
                </a:solidFill>
                <a:latin typeface="Glacial Indifference"/>
              </a:rPr>
              <a:t>chaque</a:t>
            </a:r>
            <a:r>
              <a:rPr lang="en-US" sz="3203" dirty="0">
                <a:solidFill>
                  <a:srgbClr val="000000"/>
                </a:solidFill>
                <a:latin typeface="Glacial Indifference"/>
              </a:rPr>
              <a:t> </a:t>
            </a:r>
            <a:r>
              <a:rPr lang="en-US" sz="3203" dirty="0" err="1">
                <a:solidFill>
                  <a:srgbClr val="000000"/>
                </a:solidFill>
                <a:latin typeface="Glacial Indifference"/>
              </a:rPr>
              <a:t>mouvement</a:t>
            </a:r>
            <a:r>
              <a:rPr lang="en-US" sz="3203" dirty="0">
                <a:solidFill>
                  <a:srgbClr val="000000"/>
                </a:solidFill>
                <a:latin typeface="Glacial Indifference"/>
              </a:rPr>
              <a:t> </a:t>
            </a:r>
            <a:r>
              <a:rPr lang="en-US" sz="3203" dirty="0" err="1">
                <a:solidFill>
                  <a:srgbClr val="000000"/>
                </a:solidFill>
                <a:latin typeface="Glacial Indifference"/>
              </a:rPr>
              <a:t>d'avion</a:t>
            </a:r>
            <a:r>
              <a:rPr lang="en-US" sz="3203" dirty="0">
                <a:solidFill>
                  <a:srgbClr val="000000"/>
                </a:solidFill>
                <a:latin typeface="Glacial Indifference"/>
              </a:rPr>
              <a:t>, de son </a:t>
            </a:r>
            <a:r>
              <a:rPr lang="en-US" sz="3203" dirty="0" err="1">
                <a:solidFill>
                  <a:srgbClr val="000000"/>
                </a:solidFill>
                <a:latin typeface="Glacial Indifference"/>
              </a:rPr>
              <a:t>décollage</a:t>
            </a:r>
            <a:r>
              <a:rPr lang="en-US" sz="3203" dirty="0">
                <a:solidFill>
                  <a:srgbClr val="000000"/>
                </a:solidFill>
                <a:latin typeface="Glacial Indifference"/>
              </a:rPr>
              <a:t> à un </a:t>
            </a:r>
            <a:r>
              <a:rPr lang="en-US" sz="3203" dirty="0" err="1">
                <a:solidFill>
                  <a:srgbClr val="000000"/>
                </a:solidFill>
                <a:latin typeface="Glacial Indifference"/>
              </a:rPr>
              <a:t>aéroport</a:t>
            </a:r>
            <a:r>
              <a:rPr lang="en-US" sz="3203" dirty="0">
                <a:solidFill>
                  <a:srgbClr val="000000"/>
                </a:solidFill>
                <a:latin typeface="Glacial Indifference"/>
              </a:rPr>
              <a:t> </a:t>
            </a:r>
            <a:r>
              <a:rPr lang="en-US" sz="3203" dirty="0" err="1">
                <a:solidFill>
                  <a:srgbClr val="000000"/>
                </a:solidFill>
                <a:latin typeface="Glacial Indifference"/>
              </a:rPr>
              <a:t>jusqu'à</a:t>
            </a:r>
            <a:r>
              <a:rPr lang="en-US" sz="3203" dirty="0">
                <a:solidFill>
                  <a:srgbClr val="000000"/>
                </a:solidFill>
                <a:latin typeface="Glacial Indifference"/>
              </a:rPr>
              <a:t> son </a:t>
            </a:r>
            <a:r>
              <a:rPr lang="en-US" sz="3203" dirty="0" err="1">
                <a:solidFill>
                  <a:srgbClr val="000000"/>
                </a:solidFill>
                <a:latin typeface="Glacial Indifference"/>
              </a:rPr>
              <a:t>atterrissage</a:t>
            </a:r>
            <a:r>
              <a:rPr lang="en-US" sz="3203" dirty="0">
                <a:solidFill>
                  <a:srgbClr val="000000"/>
                </a:solidFill>
                <a:latin typeface="Glacial Indifference"/>
              </a:rPr>
              <a:t> à un </a:t>
            </a:r>
            <a:r>
              <a:rPr lang="en-US" sz="3203" dirty="0" err="1">
                <a:solidFill>
                  <a:srgbClr val="000000"/>
                </a:solidFill>
                <a:latin typeface="Glacial Indifference"/>
              </a:rPr>
              <a:t>autre</a:t>
            </a:r>
            <a:r>
              <a:rPr lang="en-US" sz="3203" dirty="0">
                <a:solidFill>
                  <a:srgbClr val="000000"/>
                </a:solidFill>
                <a:latin typeface="Glacial Indifference"/>
              </a:rPr>
              <a:t>, sans </a:t>
            </a:r>
            <a:r>
              <a:rPr lang="en-US" sz="3203" dirty="0" err="1">
                <a:solidFill>
                  <a:srgbClr val="000000"/>
                </a:solidFill>
                <a:latin typeface="Glacial Indifference"/>
              </a:rPr>
              <a:t>escales</a:t>
            </a:r>
            <a:r>
              <a:rPr lang="en-US" sz="3203" dirty="0">
                <a:solidFill>
                  <a:srgbClr val="000000"/>
                </a:solidFill>
                <a:latin typeface="Glacial Indifference"/>
              </a:rPr>
              <a:t> </a:t>
            </a:r>
            <a:r>
              <a:rPr lang="en-US" sz="3203" dirty="0" err="1">
                <a:solidFill>
                  <a:srgbClr val="000000"/>
                </a:solidFill>
                <a:latin typeface="Glacial Indifference"/>
              </a:rPr>
              <a:t>intermédiaires</a:t>
            </a:r>
            <a:r>
              <a:rPr lang="en-US" sz="3203" dirty="0">
                <a:solidFill>
                  <a:srgbClr val="000000"/>
                </a:solidFill>
                <a:latin typeface="Glacial Indifference"/>
              </a:rPr>
              <a:t>.</a:t>
            </a:r>
          </a:p>
        </p:txBody>
      </p:sp>
      <p:sp>
        <p:nvSpPr>
          <p:cNvPr id="23" name="TextBox 14">
            <a:extLst>
              <a:ext uri="{FF2B5EF4-FFF2-40B4-BE49-F238E27FC236}">
                <a16:creationId xmlns:a16="http://schemas.microsoft.com/office/drawing/2014/main" id="{796970B5-C804-A43A-F890-5E031BF53641}"/>
              </a:ext>
            </a:extLst>
          </p:cNvPr>
          <p:cNvSpPr txBox="1"/>
          <p:nvPr/>
        </p:nvSpPr>
        <p:spPr>
          <a:xfrm>
            <a:off x="3943860" y="6758785"/>
            <a:ext cx="2857793" cy="487313"/>
          </a:xfrm>
          <a:prstGeom prst="rect">
            <a:avLst/>
          </a:prstGeom>
        </p:spPr>
        <p:txBody>
          <a:bodyPr wrap="square" lIns="0" tIns="0" rIns="0" bIns="0" rtlCol="0" anchor="t">
            <a:spAutoFit/>
          </a:bodyPr>
          <a:lstStyle/>
          <a:p>
            <a:pPr>
              <a:lnSpc>
                <a:spcPts val="3798"/>
              </a:lnSpc>
            </a:pPr>
            <a:r>
              <a:rPr lang="en-US" sz="3274" dirty="0">
                <a:solidFill>
                  <a:srgbClr val="000000"/>
                </a:solidFill>
                <a:latin typeface="Glacial Indifference"/>
              </a:rPr>
              <a:t>San Francisco</a:t>
            </a:r>
          </a:p>
        </p:txBody>
      </p:sp>
      <p:sp>
        <p:nvSpPr>
          <p:cNvPr id="24" name="TextBox 16">
            <a:extLst>
              <a:ext uri="{FF2B5EF4-FFF2-40B4-BE49-F238E27FC236}">
                <a16:creationId xmlns:a16="http://schemas.microsoft.com/office/drawing/2014/main" id="{11422DEB-85F4-D538-6302-FAD58CF91FC2}"/>
              </a:ext>
            </a:extLst>
          </p:cNvPr>
          <p:cNvSpPr txBox="1"/>
          <p:nvPr/>
        </p:nvSpPr>
        <p:spPr>
          <a:xfrm>
            <a:off x="11746887" y="5446323"/>
            <a:ext cx="1451955" cy="473836"/>
          </a:xfrm>
          <a:prstGeom prst="rect">
            <a:avLst/>
          </a:prstGeom>
        </p:spPr>
        <p:txBody>
          <a:bodyPr lIns="0" tIns="0" rIns="0" bIns="0" rtlCol="0" anchor="t">
            <a:spAutoFit/>
          </a:bodyPr>
          <a:lstStyle/>
          <a:p>
            <a:pPr>
              <a:lnSpc>
                <a:spcPts val="3798"/>
              </a:lnSpc>
            </a:pPr>
            <a:r>
              <a:rPr lang="en-US" sz="3274" dirty="0">
                <a:solidFill>
                  <a:srgbClr val="000000"/>
                </a:solidFill>
                <a:latin typeface="Glacial Indifference"/>
              </a:rPr>
              <a:t>Denver</a:t>
            </a:r>
          </a:p>
        </p:txBody>
      </p:sp>
      <p:cxnSp>
        <p:nvCxnSpPr>
          <p:cNvPr id="28" name="Connecteur droit 27">
            <a:extLst>
              <a:ext uri="{FF2B5EF4-FFF2-40B4-BE49-F238E27FC236}">
                <a16:creationId xmlns:a16="http://schemas.microsoft.com/office/drawing/2014/main" id="{F1FCC0CC-BDEB-6D9B-5BB5-7C551A1747A9}"/>
              </a:ext>
            </a:extLst>
          </p:cNvPr>
          <p:cNvCxnSpPr/>
          <p:nvPr/>
        </p:nvCxnSpPr>
        <p:spPr>
          <a:xfrm>
            <a:off x="6545527" y="7124700"/>
            <a:ext cx="48768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920E43BB-8165-48D7-E742-9E571E91A7C5}"/>
              </a:ext>
            </a:extLst>
          </p:cNvPr>
          <p:cNvSpPr txBox="1"/>
          <p:nvPr/>
        </p:nvSpPr>
        <p:spPr>
          <a:xfrm>
            <a:off x="7555030" y="7214038"/>
            <a:ext cx="2857793" cy="707886"/>
          </a:xfrm>
          <a:prstGeom prst="rect">
            <a:avLst/>
          </a:prstGeom>
          <a:noFill/>
        </p:spPr>
        <p:txBody>
          <a:bodyPr wrap="square">
            <a:spAutoFit/>
          </a:bodyPr>
          <a:lstStyle/>
          <a:p>
            <a:pPr algn="ctr"/>
            <a:r>
              <a:rPr lang="en-US" sz="4000" b="1" dirty="0">
                <a:solidFill>
                  <a:srgbClr val="FFC000"/>
                </a:solidFill>
                <a:latin typeface="Glacial Indifference"/>
              </a:rPr>
              <a:t>Leg</a:t>
            </a:r>
            <a:endParaRPr lang="fr-FR" sz="4000" b="1" dirty="0">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800100" y="348271"/>
            <a:ext cx="7624313"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Granularités multiples </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5</a:t>
            </a:r>
          </a:p>
        </p:txBody>
      </p:sp>
      <p:sp>
        <p:nvSpPr>
          <p:cNvPr id="15" name="TextBox 15"/>
          <p:cNvSpPr txBox="1"/>
          <p:nvPr/>
        </p:nvSpPr>
        <p:spPr>
          <a:xfrm>
            <a:off x="1742058" y="2019300"/>
            <a:ext cx="7767629" cy="531117"/>
          </a:xfrm>
          <a:prstGeom prst="rect">
            <a:avLst/>
          </a:prstGeom>
        </p:spPr>
        <p:txBody>
          <a:bodyPr lIns="0" tIns="0" rIns="0" bIns="0" rtlCol="0" anchor="t">
            <a:spAutoFit/>
          </a:bodyPr>
          <a:lstStyle/>
          <a:p>
            <a:pPr>
              <a:lnSpc>
                <a:spcPts val="4325"/>
              </a:lnSpc>
            </a:pPr>
            <a:r>
              <a:rPr lang="en-US" sz="3089" dirty="0">
                <a:solidFill>
                  <a:srgbClr val="000000"/>
                </a:solidFill>
                <a:latin typeface="Glacial Indifference"/>
              </a:rPr>
              <a:t>2. </a:t>
            </a:r>
            <a:r>
              <a:rPr lang="en-US" sz="3089" dirty="0" err="1">
                <a:solidFill>
                  <a:srgbClr val="000000"/>
                </a:solidFill>
                <a:latin typeface="Glacial Indifference Bold"/>
              </a:rPr>
              <a:t>Niveau</a:t>
            </a:r>
            <a:r>
              <a:rPr lang="en-US" sz="3089" dirty="0">
                <a:solidFill>
                  <a:srgbClr val="000000"/>
                </a:solidFill>
                <a:latin typeface="Glacial Indifference Bold"/>
              </a:rPr>
              <a:t> </a:t>
            </a:r>
            <a:r>
              <a:rPr lang="en-US" sz="3089" dirty="0" err="1">
                <a:solidFill>
                  <a:srgbClr val="000000"/>
                </a:solidFill>
                <a:latin typeface="Glacial Indifference Bold"/>
              </a:rPr>
              <a:t>suivant</a:t>
            </a:r>
            <a:r>
              <a:rPr lang="en-US" sz="3089" dirty="0">
                <a:solidFill>
                  <a:srgbClr val="000000"/>
                </a:solidFill>
                <a:latin typeface="Glacial Indifference Bold"/>
              </a:rPr>
              <a:t> - Segment :</a:t>
            </a:r>
          </a:p>
        </p:txBody>
      </p:sp>
      <p:sp>
        <p:nvSpPr>
          <p:cNvPr id="16" name="TextBox 16"/>
          <p:cNvSpPr txBox="1"/>
          <p:nvPr/>
        </p:nvSpPr>
        <p:spPr>
          <a:xfrm>
            <a:off x="1951560" y="2859594"/>
            <a:ext cx="14787781" cy="948978"/>
          </a:xfrm>
          <a:prstGeom prst="rect">
            <a:avLst/>
          </a:prstGeom>
        </p:spPr>
        <p:txBody>
          <a:bodyPr wrap="square" lIns="0" tIns="0" rIns="0" bIns="0" rtlCol="0" anchor="t">
            <a:spAutoFit/>
          </a:bodyPr>
          <a:lstStyle/>
          <a:p>
            <a:pPr algn="just">
              <a:lnSpc>
                <a:spcPts val="3715"/>
              </a:lnSpc>
            </a:pPr>
            <a:r>
              <a:rPr lang="en-US" sz="3203" dirty="0">
                <a:solidFill>
                  <a:srgbClr val="000000"/>
                </a:solidFill>
                <a:latin typeface="Glacial Indifference"/>
              </a:rPr>
              <a:t>Un segment </a:t>
            </a:r>
            <a:r>
              <a:rPr lang="en-US" sz="3203" dirty="0" err="1">
                <a:solidFill>
                  <a:srgbClr val="000000"/>
                </a:solidFill>
                <a:latin typeface="Glacial Indifference"/>
              </a:rPr>
              <a:t>représente</a:t>
            </a:r>
            <a:r>
              <a:rPr lang="en-US" sz="3203" dirty="0">
                <a:solidFill>
                  <a:srgbClr val="000000"/>
                </a:solidFill>
                <a:latin typeface="Glacial Indifference"/>
              </a:rPr>
              <a:t> un </a:t>
            </a:r>
            <a:r>
              <a:rPr lang="en-US" sz="3203" dirty="0" err="1">
                <a:solidFill>
                  <a:srgbClr val="000000"/>
                </a:solidFill>
                <a:latin typeface="Glacial Indifference"/>
              </a:rPr>
              <a:t>numéro</a:t>
            </a:r>
            <a:r>
              <a:rPr lang="en-US" sz="3203" dirty="0">
                <a:solidFill>
                  <a:srgbClr val="000000"/>
                </a:solidFill>
                <a:latin typeface="Glacial Indifference"/>
              </a:rPr>
              <a:t> de vol unique, </a:t>
            </a:r>
            <a:r>
              <a:rPr lang="en-US" sz="3203" dirty="0" err="1">
                <a:solidFill>
                  <a:srgbClr val="000000"/>
                </a:solidFill>
                <a:latin typeface="Glacial Indifference"/>
              </a:rPr>
              <a:t>opéré</a:t>
            </a:r>
            <a:r>
              <a:rPr lang="en-US" sz="3203" dirty="0">
                <a:solidFill>
                  <a:srgbClr val="000000"/>
                </a:solidFill>
                <a:latin typeface="Glacial Indifference"/>
              </a:rPr>
              <a:t> par un avion. Il </a:t>
            </a:r>
            <a:r>
              <a:rPr lang="en-US" sz="3203" dirty="0" err="1">
                <a:solidFill>
                  <a:srgbClr val="000000"/>
                </a:solidFill>
                <a:latin typeface="Glacial Indifference"/>
              </a:rPr>
              <a:t>peut</a:t>
            </a:r>
            <a:r>
              <a:rPr lang="en-US" sz="3203" dirty="0">
                <a:solidFill>
                  <a:srgbClr val="000000"/>
                </a:solidFill>
                <a:latin typeface="Glacial Indifference"/>
              </a:rPr>
              <a:t> </a:t>
            </a:r>
            <a:r>
              <a:rPr lang="en-US" sz="3203" dirty="0" err="1">
                <a:solidFill>
                  <a:srgbClr val="000000"/>
                </a:solidFill>
                <a:latin typeface="Glacial Indifference"/>
              </a:rPr>
              <a:t>comprendre</a:t>
            </a:r>
            <a:r>
              <a:rPr lang="en-US" sz="3203" dirty="0">
                <a:solidFill>
                  <a:srgbClr val="000000"/>
                </a:solidFill>
                <a:latin typeface="Glacial Indifference"/>
              </a:rPr>
              <a:t> </a:t>
            </a:r>
            <a:r>
              <a:rPr lang="en-US" sz="3203" dirty="0" err="1">
                <a:solidFill>
                  <a:srgbClr val="000000"/>
                </a:solidFill>
                <a:latin typeface="Glacial Indifference"/>
              </a:rPr>
              <a:t>une</a:t>
            </a:r>
            <a:r>
              <a:rPr lang="en-US" sz="3203" dirty="0">
                <a:solidFill>
                  <a:srgbClr val="000000"/>
                </a:solidFill>
                <a:latin typeface="Glacial Indifference"/>
              </a:rPr>
              <a:t> </a:t>
            </a:r>
            <a:r>
              <a:rPr lang="en-US" sz="3203" dirty="0" err="1">
                <a:solidFill>
                  <a:srgbClr val="000000"/>
                </a:solidFill>
                <a:latin typeface="Glacial Indifference"/>
              </a:rPr>
              <a:t>ou</a:t>
            </a:r>
            <a:r>
              <a:rPr lang="en-US" sz="3203" dirty="0">
                <a:solidFill>
                  <a:srgbClr val="000000"/>
                </a:solidFill>
                <a:latin typeface="Glacial Indifference"/>
              </a:rPr>
              <a:t> </a:t>
            </a:r>
            <a:r>
              <a:rPr lang="en-US" sz="3203" dirty="0" err="1">
                <a:solidFill>
                  <a:srgbClr val="000000"/>
                </a:solidFill>
                <a:latin typeface="Glacial Indifference"/>
              </a:rPr>
              <a:t>plusieurs</a:t>
            </a:r>
            <a:r>
              <a:rPr lang="en-US" sz="3203" dirty="0">
                <a:solidFill>
                  <a:srgbClr val="000000"/>
                </a:solidFill>
                <a:latin typeface="Glacial Indifference"/>
              </a:rPr>
              <a:t> jambes</a:t>
            </a:r>
          </a:p>
        </p:txBody>
      </p:sp>
      <p:sp>
        <p:nvSpPr>
          <p:cNvPr id="12" name="Freeform 13">
            <a:extLst>
              <a:ext uri="{FF2B5EF4-FFF2-40B4-BE49-F238E27FC236}">
                <a16:creationId xmlns:a16="http://schemas.microsoft.com/office/drawing/2014/main" id="{3282E96F-849C-0759-6067-D9EF5B9C5219}"/>
              </a:ext>
            </a:extLst>
          </p:cNvPr>
          <p:cNvSpPr/>
          <p:nvPr/>
        </p:nvSpPr>
        <p:spPr>
          <a:xfrm>
            <a:off x="5251933" y="4500654"/>
            <a:ext cx="2535067" cy="172439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4">
            <a:extLst>
              <a:ext uri="{FF2B5EF4-FFF2-40B4-BE49-F238E27FC236}">
                <a16:creationId xmlns:a16="http://schemas.microsoft.com/office/drawing/2014/main" id="{736E4339-FD40-7CAB-AAD9-E2CF442829DF}"/>
              </a:ext>
            </a:extLst>
          </p:cNvPr>
          <p:cNvSpPr txBox="1"/>
          <p:nvPr/>
        </p:nvSpPr>
        <p:spPr>
          <a:xfrm>
            <a:off x="2590800" y="5830900"/>
            <a:ext cx="2661133" cy="473836"/>
          </a:xfrm>
          <a:prstGeom prst="rect">
            <a:avLst/>
          </a:prstGeom>
        </p:spPr>
        <p:txBody>
          <a:bodyPr lIns="0" tIns="0" rIns="0" bIns="0" rtlCol="0" anchor="t">
            <a:spAutoFit/>
          </a:bodyPr>
          <a:lstStyle/>
          <a:p>
            <a:pPr>
              <a:lnSpc>
                <a:spcPts val="3798"/>
              </a:lnSpc>
            </a:pPr>
            <a:r>
              <a:rPr lang="en-US" sz="3274">
                <a:solidFill>
                  <a:srgbClr val="000000"/>
                </a:solidFill>
                <a:latin typeface="Glacial Indifference"/>
              </a:rPr>
              <a:t>San Francisco</a:t>
            </a:r>
          </a:p>
        </p:txBody>
      </p:sp>
      <p:sp>
        <p:nvSpPr>
          <p:cNvPr id="18" name="TextBox 15">
            <a:extLst>
              <a:ext uri="{FF2B5EF4-FFF2-40B4-BE49-F238E27FC236}">
                <a16:creationId xmlns:a16="http://schemas.microsoft.com/office/drawing/2014/main" id="{A58D8F99-8E53-1E79-64F5-1278B9FF01BF}"/>
              </a:ext>
            </a:extLst>
          </p:cNvPr>
          <p:cNvSpPr txBox="1"/>
          <p:nvPr/>
        </p:nvSpPr>
        <p:spPr>
          <a:xfrm>
            <a:off x="12585557" y="5830900"/>
            <a:ext cx="2232505" cy="473836"/>
          </a:xfrm>
          <a:prstGeom prst="rect">
            <a:avLst/>
          </a:prstGeom>
        </p:spPr>
        <p:txBody>
          <a:bodyPr lIns="0" tIns="0" rIns="0" bIns="0" rtlCol="0" anchor="t">
            <a:spAutoFit/>
          </a:bodyPr>
          <a:lstStyle/>
          <a:p>
            <a:pPr>
              <a:lnSpc>
                <a:spcPts val="3798"/>
              </a:lnSpc>
            </a:pPr>
            <a:r>
              <a:rPr lang="en-US" sz="3274">
                <a:solidFill>
                  <a:srgbClr val="000000"/>
                </a:solidFill>
                <a:latin typeface="Glacial Indifference"/>
              </a:rPr>
              <a:t>Minneapolis</a:t>
            </a:r>
          </a:p>
        </p:txBody>
      </p:sp>
      <p:sp>
        <p:nvSpPr>
          <p:cNvPr id="19" name="TextBox 16">
            <a:extLst>
              <a:ext uri="{FF2B5EF4-FFF2-40B4-BE49-F238E27FC236}">
                <a16:creationId xmlns:a16="http://schemas.microsoft.com/office/drawing/2014/main" id="{BDF25931-20C1-2B52-B3FA-9B09A2FB1ECC}"/>
              </a:ext>
            </a:extLst>
          </p:cNvPr>
          <p:cNvSpPr txBox="1"/>
          <p:nvPr/>
        </p:nvSpPr>
        <p:spPr>
          <a:xfrm>
            <a:off x="8124419" y="4273261"/>
            <a:ext cx="1451955" cy="473836"/>
          </a:xfrm>
          <a:prstGeom prst="rect">
            <a:avLst/>
          </a:prstGeom>
        </p:spPr>
        <p:txBody>
          <a:bodyPr lIns="0" tIns="0" rIns="0" bIns="0" rtlCol="0" anchor="t">
            <a:spAutoFit/>
          </a:bodyPr>
          <a:lstStyle/>
          <a:p>
            <a:pPr>
              <a:lnSpc>
                <a:spcPts val="3798"/>
              </a:lnSpc>
            </a:pPr>
            <a:r>
              <a:rPr lang="en-US" sz="3274">
                <a:solidFill>
                  <a:srgbClr val="000000"/>
                </a:solidFill>
                <a:latin typeface="Glacial Indifference"/>
              </a:rPr>
              <a:t>Denver</a:t>
            </a:r>
          </a:p>
        </p:txBody>
      </p:sp>
      <p:sp>
        <p:nvSpPr>
          <p:cNvPr id="20" name="Freeform 17">
            <a:extLst>
              <a:ext uri="{FF2B5EF4-FFF2-40B4-BE49-F238E27FC236}">
                <a16:creationId xmlns:a16="http://schemas.microsoft.com/office/drawing/2014/main" id="{513DAD22-6812-0F90-FD54-CE250352026D}"/>
              </a:ext>
            </a:extLst>
          </p:cNvPr>
          <p:cNvSpPr/>
          <p:nvPr/>
        </p:nvSpPr>
        <p:spPr>
          <a:xfrm rot="3520467">
            <a:off x="9704344" y="4500654"/>
            <a:ext cx="2535067" cy="172439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1" name="AutoShape 18">
            <a:extLst>
              <a:ext uri="{FF2B5EF4-FFF2-40B4-BE49-F238E27FC236}">
                <a16:creationId xmlns:a16="http://schemas.microsoft.com/office/drawing/2014/main" id="{C576E88F-EAD6-762F-5000-21FAD0AC8924}"/>
              </a:ext>
            </a:extLst>
          </p:cNvPr>
          <p:cNvSpPr/>
          <p:nvPr/>
        </p:nvSpPr>
        <p:spPr>
          <a:xfrm>
            <a:off x="5252023" y="6855773"/>
            <a:ext cx="2872396" cy="38097"/>
          </a:xfrm>
          <a:prstGeom prst="line">
            <a:avLst/>
          </a:prstGeom>
          <a:ln w="38100" cap="flat">
            <a:solidFill>
              <a:srgbClr val="000000"/>
            </a:solidFill>
            <a:prstDash val="solid"/>
            <a:headEnd type="none" w="sm" len="sm"/>
            <a:tailEnd type="none" w="sm" len="sm"/>
          </a:ln>
        </p:spPr>
        <p:txBody>
          <a:bodyPr/>
          <a:lstStyle/>
          <a:p>
            <a:endParaRPr lang="fr-FR"/>
          </a:p>
        </p:txBody>
      </p:sp>
      <p:sp>
        <p:nvSpPr>
          <p:cNvPr id="22" name="AutoShape 19">
            <a:extLst>
              <a:ext uri="{FF2B5EF4-FFF2-40B4-BE49-F238E27FC236}">
                <a16:creationId xmlns:a16="http://schemas.microsoft.com/office/drawing/2014/main" id="{DE0C314A-03FE-C720-CD4D-D167D4166377}"/>
              </a:ext>
            </a:extLst>
          </p:cNvPr>
          <p:cNvSpPr/>
          <p:nvPr/>
        </p:nvSpPr>
        <p:spPr>
          <a:xfrm>
            <a:off x="9576627" y="6912918"/>
            <a:ext cx="2872396" cy="38097"/>
          </a:xfrm>
          <a:prstGeom prst="line">
            <a:avLst/>
          </a:prstGeom>
          <a:ln w="38100" cap="flat">
            <a:solidFill>
              <a:srgbClr val="000000"/>
            </a:solidFill>
            <a:prstDash val="solid"/>
            <a:headEnd type="none" w="sm" len="sm"/>
            <a:tailEnd type="none" w="sm" len="sm"/>
          </a:ln>
        </p:spPr>
        <p:txBody>
          <a:bodyPr/>
          <a:lstStyle/>
          <a:p>
            <a:endParaRPr lang="fr-FR"/>
          </a:p>
        </p:txBody>
      </p:sp>
      <p:sp>
        <p:nvSpPr>
          <p:cNvPr id="23" name="TextBox 20">
            <a:extLst>
              <a:ext uri="{FF2B5EF4-FFF2-40B4-BE49-F238E27FC236}">
                <a16:creationId xmlns:a16="http://schemas.microsoft.com/office/drawing/2014/main" id="{7DF061A7-AE28-BFEE-5C4A-1F17B442E188}"/>
              </a:ext>
            </a:extLst>
          </p:cNvPr>
          <p:cNvSpPr txBox="1"/>
          <p:nvPr/>
        </p:nvSpPr>
        <p:spPr>
          <a:xfrm>
            <a:off x="5125867" y="6970066"/>
            <a:ext cx="2661133" cy="473836"/>
          </a:xfrm>
          <a:prstGeom prst="rect">
            <a:avLst/>
          </a:prstGeom>
        </p:spPr>
        <p:txBody>
          <a:bodyPr lIns="0" tIns="0" rIns="0" bIns="0" rtlCol="0" anchor="t">
            <a:spAutoFit/>
          </a:bodyPr>
          <a:lstStyle/>
          <a:p>
            <a:pPr algn="ctr">
              <a:lnSpc>
                <a:spcPts val="3798"/>
              </a:lnSpc>
            </a:pPr>
            <a:r>
              <a:rPr lang="en-US" sz="3274">
                <a:solidFill>
                  <a:srgbClr val="000000"/>
                </a:solidFill>
                <a:latin typeface="Glacial Indifference"/>
              </a:rPr>
              <a:t>Vol.1</a:t>
            </a:r>
          </a:p>
        </p:txBody>
      </p:sp>
      <p:sp>
        <p:nvSpPr>
          <p:cNvPr id="24" name="TextBox 21">
            <a:extLst>
              <a:ext uri="{FF2B5EF4-FFF2-40B4-BE49-F238E27FC236}">
                <a16:creationId xmlns:a16="http://schemas.microsoft.com/office/drawing/2014/main" id="{B49A5DF9-7244-CC76-1841-CE7451C928A2}"/>
              </a:ext>
            </a:extLst>
          </p:cNvPr>
          <p:cNvSpPr txBox="1"/>
          <p:nvPr/>
        </p:nvSpPr>
        <p:spPr>
          <a:xfrm>
            <a:off x="9576374" y="7041726"/>
            <a:ext cx="2661133" cy="487313"/>
          </a:xfrm>
          <a:prstGeom prst="rect">
            <a:avLst/>
          </a:prstGeom>
        </p:spPr>
        <p:txBody>
          <a:bodyPr lIns="0" tIns="0" rIns="0" bIns="0" rtlCol="0" anchor="t">
            <a:spAutoFit/>
          </a:bodyPr>
          <a:lstStyle/>
          <a:p>
            <a:pPr algn="ctr">
              <a:lnSpc>
                <a:spcPts val="3798"/>
              </a:lnSpc>
            </a:pPr>
            <a:r>
              <a:rPr lang="en-US" sz="3274" dirty="0">
                <a:solidFill>
                  <a:srgbClr val="000000"/>
                </a:solidFill>
                <a:latin typeface="Glacial Indifference"/>
              </a:rPr>
              <a:t>Vol.1</a:t>
            </a:r>
          </a:p>
        </p:txBody>
      </p:sp>
      <p:sp>
        <p:nvSpPr>
          <p:cNvPr id="25" name="AutoShape 22">
            <a:extLst>
              <a:ext uri="{FF2B5EF4-FFF2-40B4-BE49-F238E27FC236}">
                <a16:creationId xmlns:a16="http://schemas.microsoft.com/office/drawing/2014/main" id="{6F69EA25-A4D2-2C02-36A2-845D9AF950E1}"/>
              </a:ext>
            </a:extLst>
          </p:cNvPr>
          <p:cNvSpPr/>
          <p:nvPr/>
        </p:nvSpPr>
        <p:spPr>
          <a:xfrm>
            <a:off x="3627947" y="7793864"/>
            <a:ext cx="11190115" cy="0"/>
          </a:xfrm>
          <a:prstGeom prst="line">
            <a:avLst/>
          </a:prstGeom>
          <a:ln w="38100" cap="flat">
            <a:solidFill>
              <a:srgbClr val="FFDE00"/>
            </a:solidFill>
            <a:prstDash val="solid"/>
            <a:headEnd type="none" w="sm" len="sm"/>
            <a:tailEnd type="none" w="sm" len="sm"/>
          </a:ln>
        </p:spPr>
        <p:txBody>
          <a:bodyPr/>
          <a:lstStyle/>
          <a:p>
            <a:endParaRPr lang="fr-FR"/>
          </a:p>
        </p:txBody>
      </p:sp>
      <p:sp>
        <p:nvSpPr>
          <p:cNvPr id="26" name="TextBox 23">
            <a:extLst>
              <a:ext uri="{FF2B5EF4-FFF2-40B4-BE49-F238E27FC236}">
                <a16:creationId xmlns:a16="http://schemas.microsoft.com/office/drawing/2014/main" id="{4CDAA355-FCEE-9878-033F-34A46F5D7DB5}"/>
              </a:ext>
            </a:extLst>
          </p:cNvPr>
          <p:cNvSpPr txBox="1"/>
          <p:nvPr/>
        </p:nvSpPr>
        <p:spPr>
          <a:xfrm>
            <a:off x="7463538" y="7946264"/>
            <a:ext cx="2661133" cy="487313"/>
          </a:xfrm>
          <a:prstGeom prst="rect">
            <a:avLst/>
          </a:prstGeom>
        </p:spPr>
        <p:txBody>
          <a:bodyPr lIns="0" tIns="0" rIns="0" bIns="0" rtlCol="0" anchor="t">
            <a:spAutoFit/>
          </a:bodyPr>
          <a:lstStyle/>
          <a:p>
            <a:pPr algn="ctr">
              <a:lnSpc>
                <a:spcPts val="3798"/>
              </a:lnSpc>
            </a:pPr>
            <a:r>
              <a:rPr lang="en-US" sz="3274" dirty="0">
                <a:solidFill>
                  <a:srgbClr val="FFDE00"/>
                </a:solidFill>
                <a:latin typeface="Glacial Indifference"/>
              </a:rPr>
              <a:t>Segment</a:t>
            </a:r>
          </a:p>
        </p:txBody>
      </p:sp>
    </p:spTree>
    <p:extLst>
      <p:ext uri="{BB962C8B-B14F-4D97-AF65-F5344CB8AC3E}">
        <p14:creationId xmlns:p14="http://schemas.microsoft.com/office/powerpoint/2010/main" val="4953936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800100" y="348271"/>
            <a:ext cx="7624313"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Granularités multiples </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5</a:t>
            </a:r>
          </a:p>
        </p:txBody>
      </p:sp>
      <p:sp>
        <p:nvSpPr>
          <p:cNvPr id="12" name="Freeform 13">
            <a:extLst>
              <a:ext uri="{FF2B5EF4-FFF2-40B4-BE49-F238E27FC236}">
                <a16:creationId xmlns:a16="http://schemas.microsoft.com/office/drawing/2014/main" id="{3282E96F-849C-0759-6067-D9EF5B9C5219}"/>
              </a:ext>
            </a:extLst>
          </p:cNvPr>
          <p:cNvSpPr/>
          <p:nvPr/>
        </p:nvSpPr>
        <p:spPr>
          <a:xfrm>
            <a:off x="5251933" y="4500654"/>
            <a:ext cx="2535067" cy="172439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4">
            <a:extLst>
              <a:ext uri="{FF2B5EF4-FFF2-40B4-BE49-F238E27FC236}">
                <a16:creationId xmlns:a16="http://schemas.microsoft.com/office/drawing/2014/main" id="{736E4339-FD40-7CAB-AAD9-E2CF442829DF}"/>
              </a:ext>
            </a:extLst>
          </p:cNvPr>
          <p:cNvSpPr txBox="1"/>
          <p:nvPr/>
        </p:nvSpPr>
        <p:spPr>
          <a:xfrm>
            <a:off x="2590800" y="5830900"/>
            <a:ext cx="2661133" cy="473836"/>
          </a:xfrm>
          <a:prstGeom prst="rect">
            <a:avLst/>
          </a:prstGeom>
        </p:spPr>
        <p:txBody>
          <a:bodyPr lIns="0" tIns="0" rIns="0" bIns="0" rtlCol="0" anchor="t">
            <a:spAutoFit/>
          </a:bodyPr>
          <a:lstStyle/>
          <a:p>
            <a:pPr>
              <a:lnSpc>
                <a:spcPts val="3798"/>
              </a:lnSpc>
            </a:pPr>
            <a:r>
              <a:rPr lang="en-US" sz="3274">
                <a:solidFill>
                  <a:srgbClr val="000000"/>
                </a:solidFill>
                <a:latin typeface="Glacial Indifference"/>
              </a:rPr>
              <a:t>San Francisco</a:t>
            </a:r>
          </a:p>
        </p:txBody>
      </p:sp>
      <p:sp>
        <p:nvSpPr>
          <p:cNvPr id="18" name="TextBox 15">
            <a:extLst>
              <a:ext uri="{FF2B5EF4-FFF2-40B4-BE49-F238E27FC236}">
                <a16:creationId xmlns:a16="http://schemas.microsoft.com/office/drawing/2014/main" id="{A58D8F99-8E53-1E79-64F5-1278B9FF01BF}"/>
              </a:ext>
            </a:extLst>
          </p:cNvPr>
          <p:cNvSpPr txBox="1"/>
          <p:nvPr/>
        </p:nvSpPr>
        <p:spPr>
          <a:xfrm>
            <a:off x="12585557" y="5830900"/>
            <a:ext cx="2232505" cy="473836"/>
          </a:xfrm>
          <a:prstGeom prst="rect">
            <a:avLst/>
          </a:prstGeom>
        </p:spPr>
        <p:txBody>
          <a:bodyPr lIns="0" tIns="0" rIns="0" bIns="0" rtlCol="0" anchor="t">
            <a:spAutoFit/>
          </a:bodyPr>
          <a:lstStyle/>
          <a:p>
            <a:pPr>
              <a:lnSpc>
                <a:spcPts val="3798"/>
              </a:lnSpc>
            </a:pPr>
            <a:r>
              <a:rPr lang="en-US" sz="3274">
                <a:solidFill>
                  <a:srgbClr val="000000"/>
                </a:solidFill>
                <a:latin typeface="Glacial Indifference"/>
              </a:rPr>
              <a:t>Minneapolis</a:t>
            </a:r>
          </a:p>
        </p:txBody>
      </p:sp>
      <p:sp>
        <p:nvSpPr>
          <p:cNvPr id="19" name="TextBox 16">
            <a:extLst>
              <a:ext uri="{FF2B5EF4-FFF2-40B4-BE49-F238E27FC236}">
                <a16:creationId xmlns:a16="http://schemas.microsoft.com/office/drawing/2014/main" id="{BDF25931-20C1-2B52-B3FA-9B09A2FB1ECC}"/>
              </a:ext>
            </a:extLst>
          </p:cNvPr>
          <p:cNvSpPr txBox="1"/>
          <p:nvPr/>
        </p:nvSpPr>
        <p:spPr>
          <a:xfrm>
            <a:off x="8124419" y="4273261"/>
            <a:ext cx="1451955" cy="473836"/>
          </a:xfrm>
          <a:prstGeom prst="rect">
            <a:avLst/>
          </a:prstGeom>
        </p:spPr>
        <p:txBody>
          <a:bodyPr lIns="0" tIns="0" rIns="0" bIns="0" rtlCol="0" anchor="t">
            <a:spAutoFit/>
          </a:bodyPr>
          <a:lstStyle/>
          <a:p>
            <a:pPr>
              <a:lnSpc>
                <a:spcPts val="3798"/>
              </a:lnSpc>
            </a:pPr>
            <a:r>
              <a:rPr lang="en-US" sz="3274">
                <a:solidFill>
                  <a:srgbClr val="000000"/>
                </a:solidFill>
                <a:latin typeface="Glacial Indifference"/>
              </a:rPr>
              <a:t>Denver</a:t>
            </a:r>
          </a:p>
        </p:txBody>
      </p:sp>
      <p:sp>
        <p:nvSpPr>
          <p:cNvPr id="20" name="Freeform 17">
            <a:extLst>
              <a:ext uri="{FF2B5EF4-FFF2-40B4-BE49-F238E27FC236}">
                <a16:creationId xmlns:a16="http://schemas.microsoft.com/office/drawing/2014/main" id="{513DAD22-6812-0F90-FD54-CE250352026D}"/>
              </a:ext>
            </a:extLst>
          </p:cNvPr>
          <p:cNvSpPr/>
          <p:nvPr/>
        </p:nvSpPr>
        <p:spPr>
          <a:xfrm rot="3520467">
            <a:off x="9704344" y="4500654"/>
            <a:ext cx="2535067" cy="172439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1" name="AutoShape 18">
            <a:extLst>
              <a:ext uri="{FF2B5EF4-FFF2-40B4-BE49-F238E27FC236}">
                <a16:creationId xmlns:a16="http://schemas.microsoft.com/office/drawing/2014/main" id="{C576E88F-EAD6-762F-5000-21FAD0AC8924}"/>
              </a:ext>
            </a:extLst>
          </p:cNvPr>
          <p:cNvSpPr/>
          <p:nvPr/>
        </p:nvSpPr>
        <p:spPr>
          <a:xfrm>
            <a:off x="5252023" y="6855773"/>
            <a:ext cx="2872396" cy="38097"/>
          </a:xfrm>
          <a:prstGeom prst="line">
            <a:avLst/>
          </a:prstGeom>
          <a:ln w="38100" cap="flat">
            <a:solidFill>
              <a:srgbClr val="000000"/>
            </a:solidFill>
            <a:prstDash val="solid"/>
            <a:headEnd type="none" w="sm" len="sm"/>
            <a:tailEnd type="none" w="sm" len="sm"/>
          </a:ln>
        </p:spPr>
        <p:txBody>
          <a:bodyPr/>
          <a:lstStyle/>
          <a:p>
            <a:endParaRPr lang="fr-FR"/>
          </a:p>
        </p:txBody>
      </p:sp>
      <p:sp>
        <p:nvSpPr>
          <p:cNvPr id="22" name="AutoShape 19">
            <a:extLst>
              <a:ext uri="{FF2B5EF4-FFF2-40B4-BE49-F238E27FC236}">
                <a16:creationId xmlns:a16="http://schemas.microsoft.com/office/drawing/2014/main" id="{DE0C314A-03FE-C720-CD4D-D167D4166377}"/>
              </a:ext>
            </a:extLst>
          </p:cNvPr>
          <p:cNvSpPr/>
          <p:nvPr/>
        </p:nvSpPr>
        <p:spPr>
          <a:xfrm>
            <a:off x="9576627" y="6912918"/>
            <a:ext cx="2872396" cy="38097"/>
          </a:xfrm>
          <a:prstGeom prst="line">
            <a:avLst/>
          </a:prstGeom>
          <a:ln w="38100" cap="flat">
            <a:solidFill>
              <a:srgbClr val="000000"/>
            </a:solidFill>
            <a:prstDash val="solid"/>
            <a:headEnd type="none" w="sm" len="sm"/>
            <a:tailEnd type="none" w="sm" len="sm"/>
          </a:ln>
        </p:spPr>
        <p:txBody>
          <a:bodyPr/>
          <a:lstStyle/>
          <a:p>
            <a:endParaRPr lang="fr-FR"/>
          </a:p>
        </p:txBody>
      </p:sp>
      <p:sp>
        <p:nvSpPr>
          <p:cNvPr id="23" name="TextBox 20">
            <a:extLst>
              <a:ext uri="{FF2B5EF4-FFF2-40B4-BE49-F238E27FC236}">
                <a16:creationId xmlns:a16="http://schemas.microsoft.com/office/drawing/2014/main" id="{7DF061A7-AE28-BFEE-5C4A-1F17B442E188}"/>
              </a:ext>
            </a:extLst>
          </p:cNvPr>
          <p:cNvSpPr txBox="1"/>
          <p:nvPr/>
        </p:nvSpPr>
        <p:spPr>
          <a:xfrm>
            <a:off x="5125867" y="6970066"/>
            <a:ext cx="2661133" cy="473836"/>
          </a:xfrm>
          <a:prstGeom prst="rect">
            <a:avLst/>
          </a:prstGeom>
        </p:spPr>
        <p:txBody>
          <a:bodyPr lIns="0" tIns="0" rIns="0" bIns="0" rtlCol="0" anchor="t">
            <a:spAutoFit/>
          </a:bodyPr>
          <a:lstStyle/>
          <a:p>
            <a:pPr algn="ctr">
              <a:lnSpc>
                <a:spcPts val="3798"/>
              </a:lnSpc>
            </a:pPr>
            <a:r>
              <a:rPr lang="en-US" sz="3274">
                <a:solidFill>
                  <a:srgbClr val="000000"/>
                </a:solidFill>
                <a:latin typeface="Glacial Indifference"/>
              </a:rPr>
              <a:t>Vol.1</a:t>
            </a:r>
          </a:p>
        </p:txBody>
      </p:sp>
      <p:sp>
        <p:nvSpPr>
          <p:cNvPr id="24" name="TextBox 21">
            <a:extLst>
              <a:ext uri="{FF2B5EF4-FFF2-40B4-BE49-F238E27FC236}">
                <a16:creationId xmlns:a16="http://schemas.microsoft.com/office/drawing/2014/main" id="{B49A5DF9-7244-CC76-1841-CE7451C928A2}"/>
              </a:ext>
            </a:extLst>
          </p:cNvPr>
          <p:cNvSpPr txBox="1"/>
          <p:nvPr/>
        </p:nvSpPr>
        <p:spPr>
          <a:xfrm>
            <a:off x="9576374" y="7041726"/>
            <a:ext cx="2661133" cy="487313"/>
          </a:xfrm>
          <a:prstGeom prst="rect">
            <a:avLst/>
          </a:prstGeom>
        </p:spPr>
        <p:txBody>
          <a:bodyPr lIns="0" tIns="0" rIns="0" bIns="0" rtlCol="0" anchor="t">
            <a:spAutoFit/>
          </a:bodyPr>
          <a:lstStyle/>
          <a:p>
            <a:pPr algn="ctr">
              <a:lnSpc>
                <a:spcPts val="3798"/>
              </a:lnSpc>
            </a:pPr>
            <a:r>
              <a:rPr lang="en-US" sz="3274" dirty="0">
                <a:solidFill>
                  <a:srgbClr val="000000"/>
                </a:solidFill>
                <a:latin typeface="Glacial Indifference"/>
              </a:rPr>
              <a:t>Vol.2</a:t>
            </a:r>
          </a:p>
        </p:txBody>
      </p:sp>
      <p:sp>
        <p:nvSpPr>
          <p:cNvPr id="25" name="AutoShape 22">
            <a:extLst>
              <a:ext uri="{FF2B5EF4-FFF2-40B4-BE49-F238E27FC236}">
                <a16:creationId xmlns:a16="http://schemas.microsoft.com/office/drawing/2014/main" id="{6F69EA25-A4D2-2C02-36A2-845D9AF950E1}"/>
              </a:ext>
            </a:extLst>
          </p:cNvPr>
          <p:cNvSpPr/>
          <p:nvPr/>
        </p:nvSpPr>
        <p:spPr>
          <a:xfrm>
            <a:off x="3627947" y="7793864"/>
            <a:ext cx="11190115" cy="0"/>
          </a:xfrm>
          <a:prstGeom prst="line">
            <a:avLst/>
          </a:prstGeom>
          <a:ln w="38100" cap="flat">
            <a:solidFill>
              <a:srgbClr val="FFDE00"/>
            </a:solidFill>
            <a:prstDash val="solid"/>
            <a:headEnd type="none" w="sm" len="sm"/>
            <a:tailEnd type="none" w="sm" len="sm"/>
          </a:ln>
        </p:spPr>
        <p:txBody>
          <a:bodyPr/>
          <a:lstStyle/>
          <a:p>
            <a:endParaRPr lang="fr-FR"/>
          </a:p>
        </p:txBody>
      </p:sp>
      <p:sp>
        <p:nvSpPr>
          <p:cNvPr id="26" name="TextBox 23">
            <a:extLst>
              <a:ext uri="{FF2B5EF4-FFF2-40B4-BE49-F238E27FC236}">
                <a16:creationId xmlns:a16="http://schemas.microsoft.com/office/drawing/2014/main" id="{4CDAA355-FCEE-9878-033F-34A46F5D7DB5}"/>
              </a:ext>
            </a:extLst>
          </p:cNvPr>
          <p:cNvSpPr txBox="1"/>
          <p:nvPr/>
        </p:nvSpPr>
        <p:spPr>
          <a:xfrm>
            <a:off x="7463538" y="7946264"/>
            <a:ext cx="2661133" cy="487313"/>
          </a:xfrm>
          <a:prstGeom prst="rect">
            <a:avLst/>
          </a:prstGeom>
        </p:spPr>
        <p:txBody>
          <a:bodyPr lIns="0" tIns="0" rIns="0" bIns="0" rtlCol="0" anchor="t">
            <a:spAutoFit/>
          </a:bodyPr>
          <a:lstStyle/>
          <a:p>
            <a:pPr algn="ctr">
              <a:lnSpc>
                <a:spcPts val="3798"/>
              </a:lnSpc>
            </a:pPr>
            <a:r>
              <a:rPr lang="en-US" sz="3274" dirty="0">
                <a:solidFill>
                  <a:srgbClr val="FFDE00"/>
                </a:solidFill>
                <a:latin typeface="Glacial Indifference"/>
              </a:rPr>
              <a:t>Trip</a:t>
            </a:r>
          </a:p>
        </p:txBody>
      </p:sp>
      <p:grpSp>
        <p:nvGrpSpPr>
          <p:cNvPr id="9" name="Group 18">
            <a:extLst>
              <a:ext uri="{FF2B5EF4-FFF2-40B4-BE49-F238E27FC236}">
                <a16:creationId xmlns:a16="http://schemas.microsoft.com/office/drawing/2014/main" id="{53B6DEC6-5C9B-7270-409D-F504EAA1057B}"/>
              </a:ext>
            </a:extLst>
          </p:cNvPr>
          <p:cNvGrpSpPr/>
          <p:nvPr/>
        </p:nvGrpSpPr>
        <p:grpSpPr>
          <a:xfrm>
            <a:off x="1976217" y="2136479"/>
            <a:ext cx="14879054" cy="2050301"/>
            <a:chOff x="0" y="0"/>
            <a:chExt cx="10356838" cy="2733735"/>
          </a:xfrm>
        </p:grpSpPr>
        <p:sp>
          <p:nvSpPr>
            <p:cNvPr id="13" name="TextBox 19">
              <a:extLst>
                <a:ext uri="{FF2B5EF4-FFF2-40B4-BE49-F238E27FC236}">
                  <a16:creationId xmlns:a16="http://schemas.microsoft.com/office/drawing/2014/main" id="{6236F110-6DE6-9EC7-FEF6-DE8DE5C782EF}"/>
                </a:ext>
              </a:extLst>
            </p:cNvPr>
            <p:cNvSpPr txBox="1"/>
            <p:nvPr/>
          </p:nvSpPr>
          <p:spPr>
            <a:xfrm>
              <a:off x="442840" y="816169"/>
              <a:ext cx="9913998" cy="1917566"/>
            </a:xfrm>
            <a:prstGeom prst="rect">
              <a:avLst/>
            </a:prstGeom>
          </p:spPr>
          <p:txBody>
            <a:bodyPr lIns="0" tIns="0" rIns="0" bIns="0" rtlCol="0" anchor="t">
              <a:spAutoFit/>
            </a:bodyPr>
            <a:lstStyle/>
            <a:p>
              <a:pPr algn="just">
                <a:lnSpc>
                  <a:spcPts val="3783"/>
                </a:lnSpc>
              </a:pPr>
              <a:r>
                <a:rPr lang="en-US" sz="3261" dirty="0">
                  <a:solidFill>
                    <a:srgbClr val="000000"/>
                  </a:solidFill>
                  <a:latin typeface="Glacial Indifference"/>
                </a:rPr>
                <a:t>Les voyages, qui </a:t>
              </a:r>
              <a:r>
                <a:rPr lang="en-US" sz="3261" dirty="0" err="1">
                  <a:solidFill>
                    <a:srgbClr val="000000"/>
                  </a:solidFill>
                  <a:latin typeface="Glacial Indifference"/>
                </a:rPr>
                <a:t>peuvent</a:t>
              </a:r>
              <a:r>
                <a:rPr lang="en-US" sz="3261" dirty="0">
                  <a:solidFill>
                    <a:srgbClr val="000000"/>
                  </a:solidFill>
                  <a:latin typeface="Glacial Indifference"/>
                </a:rPr>
                <a:t> </a:t>
              </a:r>
              <a:r>
                <a:rPr lang="en-US" sz="3261" dirty="0" err="1">
                  <a:solidFill>
                    <a:srgbClr val="000000"/>
                  </a:solidFill>
                  <a:latin typeface="Glacial Indifference"/>
                </a:rPr>
                <a:t>nécessiter</a:t>
              </a:r>
              <a:r>
                <a:rPr lang="en-US" sz="3261" dirty="0">
                  <a:solidFill>
                    <a:srgbClr val="000000"/>
                  </a:solidFill>
                  <a:latin typeface="Glacial Indifference"/>
                </a:rPr>
                <a:t> des </a:t>
              </a:r>
              <a:r>
                <a:rPr lang="en-US" sz="3261" dirty="0" err="1">
                  <a:solidFill>
                    <a:srgbClr val="000000"/>
                  </a:solidFill>
                  <a:latin typeface="Glacial Indifference"/>
                </a:rPr>
                <a:t>changements</a:t>
              </a:r>
              <a:r>
                <a:rPr lang="en-US" sz="3261" dirty="0">
                  <a:solidFill>
                    <a:srgbClr val="000000"/>
                  </a:solidFill>
                  <a:latin typeface="Glacial Indifference"/>
                </a:rPr>
                <a:t> </a:t>
              </a:r>
              <a:r>
                <a:rPr lang="en-US" sz="3261" dirty="0" err="1">
                  <a:solidFill>
                    <a:srgbClr val="000000"/>
                  </a:solidFill>
                  <a:latin typeface="Glacial Indifference"/>
                </a:rPr>
                <a:t>d'avion</a:t>
              </a:r>
              <a:r>
                <a:rPr lang="en-US" sz="3261" dirty="0">
                  <a:solidFill>
                    <a:srgbClr val="000000"/>
                  </a:solidFill>
                  <a:latin typeface="Glacial Indifference"/>
                </a:rPr>
                <a:t>, </a:t>
              </a:r>
              <a:r>
                <a:rPr lang="en-US" sz="3261" dirty="0" err="1">
                  <a:solidFill>
                    <a:srgbClr val="000000"/>
                  </a:solidFill>
                  <a:latin typeface="Glacial Indifference"/>
                </a:rPr>
                <a:t>sont</a:t>
              </a:r>
              <a:r>
                <a:rPr lang="en-US" sz="3261" dirty="0">
                  <a:solidFill>
                    <a:srgbClr val="000000"/>
                  </a:solidFill>
                  <a:latin typeface="Glacial Indifference"/>
                </a:rPr>
                <a:t> </a:t>
              </a:r>
              <a:r>
                <a:rPr lang="en-US" sz="3261" dirty="0" err="1">
                  <a:solidFill>
                    <a:srgbClr val="000000"/>
                  </a:solidFill>
                  <a:latin typeface="Glacial Indifference"/>
                </a:rPr>
                <a:t>également</a:t>
              </a:r>
              <a:r>
                <a:rPr lang="en-US" sz="3261" dirty="0">
                  <a:solidFill>
                    <a:srgbClr val="000000"/>
                  </a:solidFill>
                  <a:latin typeface="Glacial Indifference"/>
                </a:rPr>
                <a:t> pris </a:t>
              </a:r>
              <a:r>
                <a:rPr lang="en-US" sz="3261" dirty="0" err="1">
                  <a:solidFill>
                    <a:srgbClr val="000000"/>
                  </a:solidFill>
                  <a:latin typeface="Glacial Indifference"/>
                </a:rPr>
                <a:t>en</a:t>
              </a:r>
              <a:r>
                <a:rPr lang="en-US" sz="3261" dirty="0">
                  <a:solidFill>
                    <a:srgbClr val="000000"/>
                  </a:solidFill>
                  <a:latin typeface="Glacial Indifference"/>
                </a:rPr>
                <a:t> </a:t>
              </a:r>
              <a:r>
                <a:rPr lang="en-US" sz="3261" dirty="0" err="1">
                  <a:solidFill>
                    <a:srgbClr val="000000"/>
                  </a:solidFill>
                  <a:latin typeface="Glacial Indifference"/>
                </a:rPr>
                <a:t>compte</a:t>
              </a:r>
              <a:r>
                <a:rPr lang="en-US" sz="3261" dirty="0">
                  <a:solidFill>
                    <a:srgbClr val="000000"/>
                  </a:solidFill>
                  <a:latin typeface="Glacial Indifference"/>
                </a:rPr>
                <a:t>.</a:t>
              </a:r>
            </a:p>
          </p:txBody>
        </p:sp>
        <p:sp>
          <p:nvSpPr>
            <p:cNvPr id="14" name="TextBox 20">
              <a:extLst>
                <a:ext uri="{FF2B5EF4-FFF2-40B4-BE49-F238E27FC236}">
                  <a16:creationId xmlns:a16="http://schemas.microsoft.com/office/drawing/2014/main" id="{33049CA6-9FDF-6707-D6E8-108F5B49FAE8}"/>
                </a:ext>
              </a:extLst>
            </p:cNvPr>
            <p:cNvSpPr txBox="1"/>
            <p:nvPr/>
          </p:nvSpPr>
          <p:spPr>
            <a:xfrm>
              <a:off x="0" y="-66675"/>
              <a:ext cx="10356838" cy="685931"/>
            </a:xfrm>
            <a:prstGeom prst="rect">
              <a:avLst/>
            </a:prstGeom>
          </p:spPr>
          <p:txBody>
            <a:bodyPr lIns="0" tIns="0" rIns="0" bIns="0" rtlCol="0" anchor="t">
              <a:spAutoFit/>
            </a:bodyPr>
            <a:lstStyle/>
            <a:p>
              <a:pPr>
                <a:lnSpc>
                  <a:spcPts val="4325"/>
                </a:lnSpc>
              </a:pPr>
              <a:r>
                <a:rPr lang="en-US" sz="3089">
                  <a:solidFill>
                    <a:srgbClr val="000000"/>
                  </a:solidFill>
                  <a:latin typeface="Glacial Indifference"/>
                </a:rPr>
                <a:t>3. </a:t>
              </a:r>
              <a:r>
                <a:rPr lang="en-US" sz="3089">
                  <a:solidFill>
                    <a:srgbClr val="000000"/>
                  </a:solidFill>
                  <a:latin typeface="Glacial Indifference Bold"/>
                </a:rPr>
                <a:t>Analyse par voyage :</a:t>
              </a:r>
            </a:p>
          </p:txBody>
        </p:sp>
      </p:grpSp>
    </p:spTree>
    <p:extLst>
      <p:ext uri="{BB962C8B-B14F-4D97-AF65-F5344CB8AC3E}">
        <p14:creationId xmlns:p14="http://schemas.microsoft.com/office/powerpoint/2010/main" val="27500758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0100" y="1217492"/>
            <a:ext cx="0" cy="7847397"/>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3" name="Group 3"/>
          <p:cNvGrpSpPr/>
          <p:nvPr/>
        </p:nvGrpSpPr>
        <p:grpSpPr>
          <a:xfrm rot="-842120">
            <a:off x="14847037" y="7556651"/>
            <a:ext cx="2411411" cy="24114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842120">
            <a:off x="11912412" y="-581699"/>
            <a:ext cx="2031391" cy="2031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00"/>
            </a:solidFill>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800100" y="348271"/>
            <a:ext cx="7624313"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Granularités multiples </a:t>
            </a:r>
          </a:p>
        </p:txBody>
      </p:sp>
      <p:sp>
        <p:nvSpPr>
          <p:cNvPr id="11" name="TextBox 11"/>
          <p:cNvSpPr txBox="1"/>
          <p:nvPr/>
        </p:nvSpPr>
        <p:spPr>
          <a:xfrm>
            <a:off x="800100" y="9092127"/>
            <a:ext cx="1176117" cy="680429"/>
          </a:xfrm>
          <a:prstGeom prst="rect">
            <a:avLst/>
          </a:prstGeom>
        </p:spPr>
        <p:txBody>
          <a:bodyPr lIns="0" tIns="0" rIns="0" bIns="0" rtlCol="0" anchor="t">
            <a:spAutoFit/>
          </a:bodyPr>
          <a:lstStyle/>
          <a:p>
            <a:pPr>
              <a:lnSpc>
                <a:spcPts val="5546"/>
              </a:lnSpc>
            </a:pPr>
            <a:r>
              <a:rPr lang="en-US" sz="3961">
                <a:solidFill>
                  <a:srgbClr val="000000"/>
                </a:solidFill>
                <a:latin typeface="Glacial Indifference"/>
              </a:rPr>
              <a:t>5</a:t>
            </a:r>
          </a:p>
        </p:txBody>
      </p:sp>
      <p:grpSp>
        <p:nvGrpSpPr>
          <p:cNvPr id="15" name="Group 21">
            <a:extLst>
              <a:ext uri="{FF2B5EF4-FFF2-40B4-BE49-F238E27FC236}">
                <a16:creationId xmlns:a16="http://schemas.microsoft.com/office/drawing/2014/main" id="{97825099-81E4-03D7-4B46-4A7ADFC17866}"/>
              </a:ext>
            </a:extLst>
          </p:cNvPr>
          <p:cNvGrpSpPr/>
          <p:nvPr/>
        </p:nvGrpSpPr>
        <p:grpSpPr>
          <a:xfrm>
            <a:off x="2209800" y="1401147"/>
            <a:ext cx="14318818" cy="2098659"/>
            <a:chOff x="0" y="-66675"/>
            <a:chExt cx="10356838" cy="2798213"/>
          </a:xfrm>
        </p:grpSpPr>
        <p:sp>
          <p:nvSpPr>
            <p:cNvPr id="16" name="TextBox 22">
              <a:extLst>
                <a:ext uri="{FF2B5EF4-FFF2-40B4-BE49-F238E27FC236}">
                  <a16:creationId xmlns:a16="http://schemas.microsoft.com/office/drawing/2014/main" id="{51AA2A1B-FBB3-F3B7-0742-6D9A2BD5AF69}"/>
                </a:ext>
              </a:extLst>
            </p:cNvPr>
            <p:cNvSpPr txBox="1"/>
            <p:nvPr/>
          </p:nvSpPr>
          <p:spPr>
            <a:xfrm>
              <a:off x="0" y="-66675"/>
              <a:ext cx="10356838" cy="685931"/>
            </a:xfrm>
            <a:prstGeom prst="rect">
              <a:avLst/>
            </a:prstGeom>
          </p:spPr>
          <p:txBody>
            <a:bodyPr lIns="0" tIns="0" rIns="0" bIns="0" rtlCol="0" anchor="t">
              <a:spAutoFit/>
            </a:bodyPr>
            <a:lstStyle/>
            <a:p>
              <a:pPr>
                <a:lnSpc>
                  <a:spcPts val="4325"/>
                </a:lnSpc>
              </a:pPr>
              <a:r>
                <a:rPr lang="en-US" sz="3089">
                  <a:solidFill>
                    <a:srgbClr val="000000"/>
                  </a:solidFill>
                  <a:latin typeface="Glacial Indifference"/>
                </a:rPr>
                <a:t>4.</a:t>
              </a:r>
              <a:r>
                <a:rPr lang="en-US" sz="3089">
                  <a:solidFill>
                    <a:srgbClr val="000000"/>
                  </a:solidFill>
                  <a:latin typeface="Glacial Indifference Bold"/>
                </a:rPr>
                <a:t>Collecte de données pour l'itinéraire :</a:t>
              </a:r>
            </a:p>
          </p:txBody>
        </p:sp>
        <p:sp>
          <p:nvSpPr>
            <p:cNvPr id="27" name="TextBox 23">
              <a:extLst>
                <a:ext uri="{FF2B5EF4-FFF2-40B4-BE49-F238E27FC236}">
                  <a16:creationId xmlns:a16="http://schemas.microsoft.com/office/drawing/2014/main" id="{BD0A6D60-0324-A310-E387-BCB2F9677602}"/>
                </a:ext>
              </a:extLst>
            </p:cNvPr>
            <p:cNvSpPr txBox="1"/>
            <p:nvPr/>
          </p:nvSpPr>
          <p:spPr>
            <a:xfrm>
              <a:off x="10254" y="813972"/>
              <a:ext cx="9913998" cy="1917566"/>
            </a:xfrm>
            <a:prstGeom prst="rect">
              <a:avLst/>
            </a:prstGeom>
          </p:spPr>
          <p:txBody>
            <a:bodyPr lIns="0" tIns="0" rIns="0" bIns="0" rtlCol="0" anchor="t">
              <a:spAutoFit/>
            </a:bodyPr>
            <a:lstStyle/>
            <a:p>
              <a:pPr algn="just">
                <a:lnSpc>
                  <a:spcPts val="3783"/>
                </a:lnSpc>
              </a:pPr>
              <a:r>
                <a:rPr lang="en-US" sz="3261" dirty="0">
                  <a:solidFill>
                    <a:srgbClr val="000000"/>
                  </a:solidFill>
                  <a:latin typeface="Glacial Indifference"/>
                </a:rPr>
                <a:t>Les </a:t>
              </a:r>
              <a:r>
                <a:rPr lang="en-US" sz="3261" dirty="0" err="1">
                  <a:solidFill>
                    <a:srgbClr val="000000"/>
                  </a:solidFill>
                  <a:latin typeface="Glacial Indifference"/>
                </a:rPr>
                <a:t>informations</a:t>
              </a:r>
              <a:r>
                <a:rPr lang="en-US" sz="3261" dirty="0">
                  <a:solidFill>
                    <a:srgbClr val="000000"/>
                  </a:solidFill>
                  <a:latin typeface="Glacial Indifference"/>
                </a:rPr>
                <a:t> sur </a:t>
              </a:r>
              <a:r>
                <a:rPr lang="en-US" sz="3261" dirty="0" err="1">
                  <a:solidFill>
                    <a:srgbClr val="000000"/>
                  </a:solidFill>
                  <a:latin typeface="Glacial Indifference"/>
                </a:rPr>
                <a:t>l'ensemble</a:t>
              </a:r>
              <a:r>
                <a:rPr lang="en-US" sz="3261" dirty="0">
                  <a:solidFill>
                    <a:srgbClr val="000000"/>
                  </a:solidFill>
                  <a:latin typeface="Glacial Indifference"/>
                </a:rPr>
                <a:t> du billet </a:t>
              </a:r>
              <a:r>
                <a:rPr lang="en-US" sz="3261" dirty="0" err="1">
                  <a:solidFill>
                    <a:srgbClr val="000000"/>
                  </a:solidFill>
                  <a:latin typeface="Glacial Indifference"/>
                </a:rPr>
                <a:t>d'avion</a:t>
              </a:r>
              <a:r>
                <a:rPr lang="en-US" sz="3261" dirty="0">
                  <a:solidFill>
                    <a:srgbClr val="000000"/>
                  </a:solidFill>
                  <a:latin typeface="Glacial Indifference"/>
                </a:rPr>
                <a:t> </a:t>
              </a:r>
              <a:r>
                <a:rPr lang="en-US" sz="3261" dirty="0" err="1">
                  <a:solidFill>
                    <a:srgbClr val="000000"/>
                  </a:solidFill>
                  <a:latin typeface="Glacial Indifference"/>
                </a:rPr>
                <a:t>ou</a:t>
              </a:r>
              <a:r>
                <a:rPr lang="en-US" sz="3261" dirty="0">
                  <a:solidFill>
                    <a:srgbClr val="000000"/>
                  </a:solidFill>
                  <a:latin typeface="Glacial Indifference"/>
                </a:rPr>
                <a:t> du </a:t>
              </a:r>
              <a:r>
                <a:rPr lang="en-US" sz="3261" dirty="0" err="1">
                  <a:solidFill>
                    <a:srgbClr val="000000"/>
                  </a:solidFill>
                  <a:latin typeface="Glacial Indifference"/>
                </a:rPr>
                <a:t>numéro</a:t>
              </a:r>
              <a:r>
                <a:rPr lang="en-US" sz="3261" dirty="0">
                  <a:solidFill>
                    <a:srgbClr val="000000"/>
                  </a:solidFill>
                  <a:latin typeface="Glacial Indifference"/>
                </a:rPr>
                <a:t> de confirmation de </a:t>
              </a:r>
              <a:r>
                <a:rPr lang="en-US" sz="3261" dirty="0" err="1">
                  <a:solidFill>
                    <a:srgbClr val="000000"/>
                  </a:solidFill>
                  <a:latin typeface="Glacial Indifference"/>
                </a:rPr>
                <a:t>réservation</a:t>
              </a:r>
              <a:r>
                <a:rPr lang="en-US" sz="3261" dirty="0">
                  <a:solidFill>
                    <a:srgbClr val="000000"/>
                  </a:solidFill>
                  <a:latin typeface="Glacial Indifference"/>
                </a:rPr>
                <a:t> </a:t>
              </a:r>
              <a:r>
                <a:rPr lang="en-US" sz="3261" dirty="0" err="1">
                  <a:solidFill>
                    <a:srgbClr val="000000"/>
                  </a:solidFill>
                  <a:latin typeface="Glacial Indifference"/>
                </a:rPr>
                <a:t>sont</a:t>
              </a:r>
              <a:r>
                <a:rPr lang="en-US" sz="3261" dirty="0">
                  <a:solidFill>
                    <a:srgbClr val="000000"/>
                  </a:solidFill>
                  <a:latin typeface="Glacial Indifference"/>
                </a:rPr>
                <a:t> </a:t>
              </a:r>
              <a:r>
                <a:rPr lang="en-US" sz="3261" dirty="0" err="1">
                  <a:solidFill>
                    <a:srgbClr val="000000"/>
                  </a:solidFill>
                  <a:latin typeface="Glacial Indifference"/>
                </a:rPr>
                <a:t>également</a:t>
              </a:r>
              <a:r>
                <a:rPr lang="en-US" sz="3261" dirty="0">
                  <a:solidFill>
                    <a:srgbClr val="000000"/>
                  </a:solidFill>
                  <a:latin typeface="Glacial Indifference"/>
                </a:rPr>
                <a:t> </a:t>
              </a:r>
              <a:r>
                <a:rPr lang="en-US" sz="3261" dirty="0" err="1">
                  <a:solidFill>
                    <a:srgbClr val="000000"/>
                  </a:solidFill>
                  <a:latin typeface="Glacial Indifference"/>
                </a:rPr>
                <a:t>stockées</a:t>
              </a:r>
              <a:r>
                <a:rPr lang="en-US" sz="3261" dirty="0">
                  <a:solidFill>
                    <a:srgbClr val="000000"/>
                  </a:solidFill>
                  <a:latin typeface="Glacial Indifference"/>
                </a:rPr>
                <a:t>.</a:t>
              </a:r>
            </a:p>
          </p:txBody>
        </p:sp>
      </p:grpSp>
      <p:sp>
        <p:nvSpPr>
          <p:cNvPr id="28" name="Freeform 13">
            <a:extLst>
              <a:ext uri="{FF2B5EF4-FFF2-40B4-BE49-F238E27FC236}">
                <a16:creationId xmlns:a16="http://schemas.microsoft.com/office/drawing/2014/main" id="{EB4AC95A-5B1D-9B72-2D70-E3FBC78F1E86}"/>
              </a:ext>
            </a:extLst>
          </p:cNvPr>
          <p:cNvSpPr/>
          <p:nvPr/>
        </p:nvSpPr>
        <p:spPr>
          <a:xfrm>
            <a:off x="5585452" y="4135921"/>
            <a:ext cx="2535067" cy="172439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9" name="TextBox 14">
            <a:extLst>
              <a:ext uri="{FF2B5EF4-FFF2-40B4-BE49-F238E27FC236}">
                <a16:creationId xmlns:a16="http://schemas.microsoft.com/office/drawing/2014/main" id="{1253D331-B371-F6DC-B048-482A1925F14B}"/>
              </a:ext>
            </a:extLst>
          </p:cNvPr>
          <p:cNvSpPr txBox="1"/>
          <p:nvPr/>
        </p:nvSpPr>
        <p:spPr>
          <a:xfrm>
            <a:off x="2846384" y="5784430"/>
            <a:ext cx="2661133" cy="473836"/>
          </a:xfrm>
          <a:prstGeom prst="rect">
            <a:avLst/>
          </a:prstGeom>
        </p:spPr>
        <p:txBody>
          <a:bodyPr lIns="0" tIns="0" rIns="0" bIns="0" rtlCol="0" anchor="t">
            <a:spAutoFit/>
          </a:bodyPr>
          <a:lstStyle/>
          <a:p>
            <a:pPr>
              <a:lnSpc>
                <a:spcPts val="3798"/>
              </a:lnSpc>
            </a:pPr>
            <a:r>
              <a:rPr lang="en-US" sz="3274" dirty="0">
                <a:solidFill>
                  <a:srgbClr val="000000"/>
                </a:solidFill>
                <a:latin typeface="Glacial Indifference"/>
              </a:rPr>
              <a:t>San Francisco</a:t>
            </a:r>
          </a:p>
        </p:txBody>
      </p:sp>
      <p:sp>
        <p:nvSpPr>
          <p:cNvPr id="30" name="TextBox 15">
            <a:extLst>
              <a:ext uri="{FF2B5EF4-FFF2-40B4-BE49-F238E27FC236}">
                <a16:creationId xmlns:a16="http://schemas.microsoft.com/office/drawing/2014/main" id="{62FCA937-78C7-DD80-1CE5-D4E4F81EA6D0}"/>
              </a:ext>
            </a:extLst>
          </p:cNvPr>
          <p:cNvSpPr txBox="1"/>
          <p:nvPr/>
        </p:nvSpPr>
        <p:spPr>
          <a:xfrm>
            <a:off x="12931295" y="5767595"/>
            <a:ext cx="2232505" cy="473836"/>
          </a:xfrm>
          <a:prstGeom prst="rect">
            <a:avLst/>
          </a:prstGeom>
        </p:spPr>
        <p:txBody>
          <a:bodyPr lIns="0" tIns="0" rIns="0" bIns="0" rtlCol="0" anchor="t">
            <a:spAutoFit/>
          </a:bodyPr>
          <a:lstStyle/>
          <a:p>
            <a:pPr>
              <a:lnSpc>
                <a:spcPts val="3798"/>
              </a:lnSpc>
            </a:pPr>
            <a:r>
              <a:rPr lang="en-US" sz="3274" dirty="0">
                <a:solidFill>
                  <a:srgbClr val="000000"/>
                </a:solidFill>
                <a:latin typeface="Glacial Indifference"/>
              </a:rPr>
              <a:t>Minneapolis</a:t>
            </a:r>
          </a:p>
        </p:txBody>
      </p:sp>
      <p:sp>
        <p:nvSpPr>
          <p:cNvPr id="31" name="TextBox 16">
            <a:extLst>
              <a:ext uri="{FF2B5EF4-FFF2-40B4-BE49-F238E27FC236}">
                <a16:creationId xmlns:a16="http://schemas.microsoft.com/office/drawing/2014/main" id="{7E7EA620-E642-AEB8-AE34-94DC6EC7C38D}"/>
              </a:ext>
            </a:extLst>
          </p:cNvPr>
          <p:cNvSpPr txBox="1"/>
          <p:nvPr/>
        </p:nvSpPr>
        <p:spPr>
          <a:xfrm>
            <a:off x="8457938" y="3908528"/>
            <a:ext cx="1451955" cy="473836"/>
          </a:xfrm>
          <a:prstGeom prst="rect">
            <a:avLst/>
          </a:prstGeom>
        </p:spPr>
        <p:txBody>
          <a:bodyPr lIns="0" tIns="0" rIns="0" bIns="0" rtlCol="0" anchor="t">
            <a:spAutoFit/>
          </a:bodyPr>
          <a:lstStyle/>
          <a:p>
            <a:pPr>
              <a:lnSpc>
                <a:spcPts val="3798"/>
              </a:lnSpc>
            </a:pPr>
            <a:r>
              <a:rPr lang="en-US" sz="3274" dirty="0">
                <a:solidFill>
                  <a:srgbClr val="000000"/>
                </a:solidFill>
                <a:latin typeface="Glacial Indifference"/>
              </a:rPr>
              <a:t>Denver</a:t>
            </a:r>
          </a:p>
        </p:txBody>
      </p:sp>
      <p:sp>
        <p:nvSpPr>
          <p:cNvPr id="32" name="Freeform 17">
            <a:extLst>
              <a:ext uri="{FF2B5EF4-FFF2-40B4-BE49-F238E27FC236}">
                <a16:creationId xmlns:a16="http://schemas.microsoft.com/office/drawing/2014/main" id="{030DA95D-F333-8D4B-9268-BC4C658F3C88}"/>
              </a:ext>
            </a:extLst>
          </p:cNvPr>
          <p:cNvSpPr/>
          <p:nvPr/>
        </p:nvSpPr>
        <p:spPr>
          <a:xfrm rot="3520467">
            <a:off x="10037863" y="4135921"/>
            <a:ext cx="2535067" cy="172439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3" name="TextBox 16">
            <a:extLst>
              <a:ext uri="{FF2B5EF4-FFF2-40B4-BE49-F238E27FC236}">
                <a16:creationId xmlns:a16="http://schemas.microsoft.com/office/drawing/2014/main" id="{CE1B51F4-E81C-E0B5-1C16-C5F3289BB0C4}"/>
              </a:ext>
            </a:extLst>
          </p:cNvPr>
          <p:cNvSpPr txBox="1"/>
          <p:nvPr/>
        </p:nvSpPr>
        <p:spPr>
          <a:xfrm>
            <a:off x="8417927" y="8322157"/>
            <a:ext cx="1451955" cy="473836"/>
          </a:xfrm>
          <a:prstGeom prst="rect">
            <a:avLst/>
          </a:prstGeom>
        </p:spPr>
        <p:txBody>
          <a:bodyPr lIns="0" tIns="0" rIns="0" bIns="0" rtlCol="0" anchor="t">
            <a:spAutoFit/>
          </a:bodyPr>
          <a:lstStyle/>
          <a:p>
            <a:pPr>
              <a:lnSpc>
                <a:spcPts val="3798"/>
              </a:lnSpc>
            </a:pPr>
            <a:r>
              <a:rPr lang="en-US" sz="3274" dirty="0">
                <a:solidFill>
                  <a:srgbClr val="000000"/>
                </a:solidFill>
                <a:latin typeface="Glacial Indifference"/>
              </a:rPr>
              <a:t>Denver</a:t>
            </a:r>
          </a:p>
        </p:txBody>
      </p:sp>
      <p:sp>
        <p:nvSpPr>
          <p:cNvPr id="44" name="Freeform 17">
            <a:extLst>
              <a:ext uri="{FF2B5EF4-FFF2-40B4-BE49-F238E27FC236}">
                <a16:creationId xmlns:a16="http://schemas.microsoft.com/office/drawing/2014/main" id="{7C75D72C-6823-D69B-5674-61C075FCB191}"/>
              </a:ext>
            </a:extLst>
          </p:cNvPr>
          <p:cNvSpPr/>
          <p:nvPr/>
        </p:nvSpPr>
        <p:spPr>
          <a:xfrm rot="9735744">
            <a:off x="9697678" y="6848564"/>
            <a:ext cx="3211697" cy="1357198"/>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5" name="Freeform 13">
            <a:extLst>
              <a:ext uri="{FF2B5EF4-FFF2-40B4-BE49-F238E27FC236}">
                <a16:creationId xmlns:a16="http://schemas.microsoft.com/office/drawing/2014/main" id="{24939F13-7FF8-F545-5DD1-089BC6C55859}"/>
              </a:ext>
            </a:extLst>
          </p:cNvPr>
          <p:cNvSpPr/>
          <p:nvPr/>
        </p:nvSpPr>
        <p:spPr>
          <a:xfrm rot="15418766">
            <a:off x="5427917" y="6373419"/>
            <a:ext cx="2880797" cy="2287225"/>
          </a:xfrm>
          <a:custGeom>
            <a:avLst/>
            <a:gdLst/>
            <a:ahLst/>
            <a:cxnLst/>
            <a:rect l="l" t="t" r="r" b="b"/>
            <a:pathLst>
              <a:path w="2535067" h="1724395">
                <a:moveTo>
                  <a:pt x="0" y="0"/>
                </a:moveTo>
                <a:lnTo>
                  <a:pt x="2535067" y="0"/>
                </a:lnTo>
                <a:lnTo>
                  <a:pt x="2535067" y="1724396"/>
                </a:lnTo>
                <a:lnTo>
                  <a:pt x="0" y="1724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46" name="AutoShape 22">
            <a:extLst>
              <a:ext uri="{FF2B5EF4-FFF2-40B4-BE49-F238E27FC236}">
                <a16:creationId xmlns:a16="http://schemas.microsoft.com/office/drawing/2014/main" id="{0689F21B-BC26-EB20-D0D4-772C3651809F}"/>
              </a:ext>
            </a:extLst>
          </p:cNvPr>
          <p:cNvSpPr/>
          <p:nvPr/>
        </p:nvSpPr>
        <p:spPr>
          <a:xfrm>
            <a:off x="3276600" y="8999587"/>
            <a:ext cx="11190115" cy="0"/>
          </a:xfrm>
          <a:prstGeom prst="line">
            <a:avLst/>
          </a:prstGeom>
          <a:ln w="38100" cap="flat">
            <a:solidFill>
              <a:srgbClr val="FFDE00"/>
            </a:solidFill>
            <a:prstDash val="solid"/>
            <a:headEnd type="none" w="sm" len="sm"/>
            <a:tailEnd type="none" w="sm" len="sm"/>
          </a:ln>
        </p:spPr>
        <p:txBody>
          <a:bodyPr/>
          <a:lstStyle/>
          <a:p>
            <a:endParaRPr lang="fr-FR"/>
          </a:p>
        </p:txBody>
      </p:sp>
      <p:sp>
        <p:nvSpPr>
          <p:cNvPr id="47" name="TextBox 23">
            <a:extLst>
              <a:ext uri="{FF2B5EF4-FFF2-40B4-BE49-F238E27FC236}">
                <a16:creationId xmlns:a16="http://schemas.microsoft.com/office/drawing/2014/main" id="{D7EB1569-A6E5-3DAC-4EC2-F524E6396491}"/>
              </a:ext>
            </a:extLst>
          </p:cNvPr>
          <p:cNvSpPr txBox="1"/>
          <p:nvPr/>
        </p:nvSpPr>
        <p:spPr>
          <a:xfrm>
            <a:off x="7112191" y="9151987"/>
            <a:ext cx="2661133" cy="487313"/>
          </a:xfrm>
          <a:prstGeom prst="rect">
            <a:avLst/>
          </a:prstGeom>
        </p:spPr>
        <p:txBody>
          <a:bodyPr lIns="0" tIns="0" rIns="0" bIns="0" rtlCol="0" anchor="t">
            <a:spAutoFit/>
          </a:bodyPr>
          <a:lstStyle/>
          <a:p>
            <a:pPr algn="ctr">
              <a:lnSpc>
                <a:spcPts val="3798"/>
              </a:lnSpc>
            </a:pPr>
            <a:r>
              <a:rPr lang="en-US" sz="3274" dirty="0">
                <a:solidFill>
                  <a:srgbClr val="FFDE00"/>
                </a:solidFill>
                <a:latin typeface="Glacial Indifference"/>
              </a:rPr>
              <a:t>Trip</a:t>
            </a:r>
          </a:p>
        </p:txBody>
      </p:sp>
      <p:sp>
        <p:nvSpPr>
          <p:cNvPr id="48" name="AutoShape 22">
            <a:extLst>
              <a:ext uri="{FF2B5EF4-FFF2-40B4-BE49-F238E27FC236}">
                <a16:creationId xmlns:a16="http://schemas.microsoft.com/office/drawing/2014/main" id="{0D954A02-4107-81F8-6896-B1ACE55540C9}"/>
              </a:ext>
            </a:extLst>
          </p:cNvPr>
          <p:cNvSpPr/>
          <p:nvPr/>
        </p:nvSpPr>
        <p:spPr>
          <a:xfrm>
            <a:off x="3429000" y="3840417"/>
            <a:ext cx="11190115" cy="0"/>
          </a:xfrm>
          <a:prstGeom prst="line">
            <a:avLst/>
          </a:prstGeom>
          <a:ln w="38100" cap="flat">
            <a:solidFill>
              <a:srgbClr val="FFDE00"/>
            </a:solidFill>
            <a:prstDash val="solid"/>
            <a:headEnd type="none" w="sm" len="sm"/>
            <a:tailEnd type="none" w="sm" len="sm"/>
          </a:ln>
        </p:spPr>
        <p:txBody>
          <a:bodyPr/>
          <a:lstStyle/>
          <a:p>
            <a:endParaRPr lang="fr-FR"/>
          </a:p>
        </p:txBody>
      </p:sp>
      <p:sp>
        <p:nvSpPr>
          <p:cNvPr id="49" name="TextBox 23">
            <a:extLst>
              <a:ext uri="{FF2B5EF4-FFF2-40B4-BE49-F238E27FC236}">
                <a16:creationId xmlns:a16="http://schemas.microsoft.com/office/drawing/2014/main" id="{5574D446-9FBF-28E3-062C-E11EBD06FCAA}"/>
              </a:ext>
            </a:extLst>
          </p:cNvPr>
          <p:cNvSpPr txBox="1"/>
          <p:nvPr/>
        </p:nvSpPr>
        <p:spPr>
          <a:xfrm>
            <a:off x="7541090" y="3270451"/>
            <a:ext cx="2661133" cy="487313"/>
          </a:xfrm>
          <a:prstGeom prst="rect">
            <a:avLst/>
          </a:prstGeom>
        </p:spPr>
        <p:txBody>
          <a:bodyPr lIns="0" tIns="0" rIns="0" bIns="0" rtlCol="0" anchor="t">
            <a:spAutoFit/>
          </a:bodyPr>
          <a:lstStyle/>
          <a:p>
            <a:pPr algn="ctr">
              <a:lnSpc>
                <a:spcPts val="3798"/>
              </a:lnSpc>
            </a:pPr>
            <a:r>
              <a:rPr lang="en-US" sz="3274" dirty="0">
                <a:solidFill>
                  <a:srgbClr val="FFDE00"/>
                </a:solidFill>
                <a:latin typeface="Glacial Indifference"/>
              </a:rPr>
              <a:t>Trip</a:t>
            </a:r>
          </a:p>
        </p:txBody>
      </p:sp>
    </p:spTree>
    <p:extLst>
      <p:ext uri="{BB962C8B-B14F-4D97-AF65-F5344CB8AC3E}">
        <p14:creationId xmlns:p14="http://schemas.microsoft.com/office/powerpoint/2010/main" val="3460003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2002</Words>
  <Application>Microsoft Office PowerPoint</Application>
  <PresentationFormat>Personnalisé</PresentationFormat>
  <Paragraphs>258</Paragraphs>
  <Slides>29</Slides>
  <Notes>18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Roboto</vt:lpstr>
      <vt:lpstr>Calibri</vt:lpstr>
      <vt:lpstr>Arial</vt:lpstr>
      <vt:lpstr>Glacial Indifference Bold</vt:lpstr>
      <vt:lpstr>Glacial Indifference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BI_Project</dc:title>
  <cp:lastModifiedBy>atmanhajib872@gmail.com</cp:lastModifiedBy>
  <cp:revision>7</cp:revision>
  <dcterms:created xsi:type="dcterms:W3CDTF">2006-08-16T00:00:00Z</dcterms:created>
  <dcterms:modified xsi:type="dcterms:W3CDTF">2023-12-27T14:24:54Z</dcterms:modified>
  <dc:identifier>DAF3j48QQzw</dc:identifier>
</cp:coreProperties>
</file>